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34" r:id="rId2"/>
    <p:sldMasterId id="2147483658" r:id="rId3"/>
    <p:sldMasterId id="2147483661" r:id="rId4"/>
    <p:sldMasterId id="2147483735" r:id="rId5"/>
    <p:sldMasterId id="2147483742" r:id="rId6"/>
    <p:sldMasterId id="2147483754" r:id="rId7"/>
    <p:sldMasterId id="2147483756" r:id="rId8"/>
    <p:sldMasterId id="2147483746" r:id="rId9"/>
  </p:sldMasterIdLst>
  <p:notesMasterIdLst>
    <p:notesMasterId r:id="rId21"/>
  </p:notesMasterIdLst>
  <p:handoutMasterIdLst>
    <p:handoutMasterId r:id="rId22"/>
  </p:handoutMasterIdLst>
  <p:sldIdLst>
    <p:sldId id="287" r:id="rId10"/>
    <p:sldId id="284" r:id="rId11"/>
    <p:sldId id="288" r:id="rId12"/>
    <p:sldId id="289" r:id="rId13"/>
    <p:sldId id="303" r:id="rId14"/>
    <p:sldId id="304" r:id="rId15"/>
    <p:sldId id="305" r:id="rId16"/>
    <p:sldId id="292" r:id="rId17"/>
    <p:sldId id="308" r:id="rId18"/>
    <p:sldId id="307" r:id="rId19"/>
    <p:sldId id="294" r:id="rId20"/>
  </p:sldIdLst>
  <p:sldSz cx="9180513" cy="6888163"/>
  <p:notesSz cx="6788150" cy="99234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6">
          <p15:clr>
            <a:srgbClr val="A4A3A4"/>
          </p15:clr>
        </p15:guide>
        <p15:guide id="2" orient="horz" pos="4120">
          <p15:clr>
            <a:srgbClr val="A4A3A4"/>
          </p15:clr>
        </p15:guide>
        <p15:guide id="3" pos="66">
          <p15:clr>
            <a:srgbClr val="A4A3A4"/>
          </p15:clr>
        </p15:guide>
        <p15:guide id="4" pos="5327">
          <p15:clr>
            <a:srgbClr val="A4A3A4"/>
          </p15:clr>
        </p15:guide>
        <p15:guide id="5" pos="449">
          <p15:clr>
            <a:srgbClr val="A4A3A4"/>
          </p15:clr>
        </p15:guide>
        <p15:guide id="6" orient="horz" pos="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5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3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anasj" initials="" lastIdx="1" clrIdx="0"/>
  <p:cmAuthor id="2" name="Unbekannter Benutzer1" initials="Unbekannter Benutzer1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58595B"/>
    <a:srgbClr val="FFFFFF"/>
    <a:srgbClr val="AAAAAA"/>
    <a:srgbClr val="969696"/>
    <a:srgbClr val="787878"/>
    <a:srgbClr val="4F98A9"/>
    <a:srgbClr val="569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79977" autoAdjust="0"/>
  </p:normalViewPr>
  <p:slideViewPr>
    <p:cSldViewPr snapToGrid="0">
      <p:cViewPr varScale="1">
        <p:scale>
          <a:sx n="91" d="100"/>
          <a:sy n="91" d="100"/>
        </p:scale>
        <p:origin x="2502" y="90"/>
      </p:cViewPr>
      <p:guideLst>
        <p:guide orient="horz" pos="1006"/>
        <p:guide orient="horz" pos="4120"/>
        <p:guide pos="66"/>
        <p:guide pos="5327"/>
        <p:guide pos="449"/>
        <p:guide orient="horz" pos="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3" d="100"/>
          <a:sy n="73" d="100"/>
        </p:scale>
        <p:origin x="-3396" y="-204"/>
      </p:cViewPr>
      <p:guideLst>
        <p:guide orient="horz" pos="3145"/>
        <p:guide pos="2141"/>
        <p:guide orient="horz" pos="3126"/>
        <p:guide pos="21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5300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 eaLnBrk="1" hangingPunct="1">
              <a:lnSpc>
                <a:spcPct val="90000"/>
              </a:lnSpc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5300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 eaLnBrk="1" hangingPunct="1">
              <a:lnSpc>
                <a:spcPct val="90000"/>
              </a:lnSpc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37B67B09-4A8F-41CF-96E9-A20131B57A70}" type="datetimeFigureOut">
              <a:rPr lang="de-DE"/>
              <a:pPr>
                <a:defRPr/>
              </a:pPr>
              <a:t>10.02.2022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1638" cy="495300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 eaLnBrk="1" hangingPunct="1">
              <a:lnSpc>
                <a:spcPct val="90000"/>
              </a:lnSpc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4925" y="9426575"/>
            <a:ext cx="2941638" cy="495300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 eaLnBrk="1" hangingPunct="1">
              <a:lnSpc>
                <a:spcPct val="90000"/>
              </a:lnSpc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E45713B9-9C80-4F8D-8707-720BA45A6C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2950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292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1638" cy="495300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 eaLnBrk="1" hangingPunct="1">
              <a:lnSpc>
                <a:spcPct val="90000"/>
              </a:lnSpc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5300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 eaLnBrk="1" hangingPunct="1">
              <a:lnSpc>
                <a:spcPct val="90000"/>
              </a:lnSpc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5300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 eaLnBrk="1" hangingPunct="1">
              <a:lnSpc>
                <a:spcPct val="90000"/>
              </a:lnSpc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F0919AD8-0D5A-4C18-8FDB-A0AF6F6735E3}" type="datetimeFigureOut">
              <a:rPr lang="de-DE"/>
              <a:pPr>
                <a:defRPr/>
              </a:pPr>
              <a:t>10.02.2022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3844925" y="9426575"/>
            <a:ext cx="2941638" cy="495300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 eaLnBrk="1" hangingPunct="1">
              <a:lnSpc>
                <a:spcPct val="90000"/>
              </a:lnSpc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CBFA26F6-9256-4F45-9574-EE909DC82A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Nach dem Schulabschluss stehen Ihren Kindern unzählige Wege offen, wie es zukünftig weitergehen kann. Allzu häufig erscheinen diese auf den ersten Blick wie ein schier  undurchdringliches Dickicht an Möglichkeiten…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A26F6-9256-4F45-9574-EE909DC82A0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946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b="1" dirty="0">
                <a:solidFill>
                  <a:srgbClr val="000000"/>
                </a:solidFill>
              </a:rPr>
              <a:t>Besuch der FOS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Fachrichtungen: Gestaltung / Technik / Wirtschaft / int. Wirtschaft / Soziales / Gesundheit (FDB) / </a:t>
            </a:r>
            <a:r>
              <a:rPr lang="de-DE" sz="1300" dirty="0" err="1">
                <a:solidFill>
                  <a:srgbClr val="000000"/>
                </a:solidFill>
              </a:rPr>
              <a:t>Agrar</a:t>
            </a:r>
            <a:r>
              <a:rPr lang="de-DE" sz="1300" dirty="0">
                <a:solidFill>
                  <a:srgbClr val="000000"/>
                </a:solidFill>
              </a:rPr>
              <a:t> (Neusäß)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hierfür wird in den Fächern D + M + E zusammengezählt maximal eine 10 benötigt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Die Anmeldung erfolgt jährlich Ende Februar / Anfang März mit dem Halbjahreszeugnis der Abgangsklasse </a:t>
            </a:r>
          </a:p>
          <a:p>
            <a:endParaRPr lang="de-DE" dirty="0"/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b="1" dirty="0">
                <a:solidFill>
                  <a:srgbClr val="000000"/>
                </a:solidFill>
              </a:rPr>
              <a:t>Übertritt auf das Gymnasium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Wechsel an das Holbein Gymnasium (Augsburg Stadt)</a:t>
            </a:r>
          </a:p>
          <a:p>
            <a:endParaRPr lang="de-DE" dirty="0"/>
          </a:p>
          <a:p>
            <a:endParaRPr lang="de-DE" dirty="0"/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b="1" dirty="0">
                <a:solidFill>
                  <a:srgbClr val="000000"/>
                </a:solidFill>
              </a:rPr>
              <a:t>Beginn einer Ausbildung (schulisch / betrieblich)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Ca. 360 regionale anerkannte Ausbildungsberufe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Hier sind die Bewerbungsfristen für die unterschiedlichen Branchen und Berufe zu beachten</a:t>
            </a:r>
          </a:p>
          <a:p>
            <a:pPr marL="1256443" lvl="3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Industrie: ca. ab September ein Jahr vor Ausbildungsbeginn </a:t>
            </a:r>
          </a:p>
          <a:p>
            <a:pPr marL="1256443" lvl="3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Büro: ca. ab November ein Jahr vor</a:t>
            </a:r>
          </a:p>
          <a:p>
            <a:pPr marL="1256443" lvl="3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Öffentlicher Dienst: Februar / März </a:t>
            </a:r>
          </a:p>
          <a:p>
            <a:pPr marL="1256443" lvl="3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Handwerk: Januar / Februar bis August im Ausbildungsjahr</a:t>
            </a:r>
            <a:endParaRPr lang="de-DE" sz="1400" dirty="0">
              <a:solidFill>
                <a:srgbClr val="0000FF"/>
              </a:solidFill>
            </a:endParaRPr>
          </a:p>
          <a:p>
            <a:pPr marL="1256443" lvl="3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Handel: Dezember / Januar vor dem Ausbildungsbeginn</a:t>
            </a:r>
          </a:p>
          <a:p>
            <a:pPr marL="1256443" lvl="3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1300" dirty="0">
              <a:solidFill>
                <a:srgbClr val="000000"/>
              </a:solidFill>
            </a:endParaRPr>
          </a:p>
          <a:p>
            <a:pPr marL="1256443" lvl="3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1300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b="1" dirty="0">
                <a:solidFill>
                  <a:srgbClr val="000000"/>
                </a:solidFill>
              </a:rPr>
              <a:t>Auslandsaufenthalt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z.B.: Internationaler Freiwilligendienst, Work &amp; Travel, Au Pair, Berufsorientierung im Ausland, Austausch, etc..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1300" dirty="0">
              <a:solidFill>
                <a:srgbClr val="000000"/>
              </a:solidFill>
            </a:endParaRP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1300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b="1" dirty="0">
                <a:solidFill>
                  <a:srgbClr val="000000"/>
                </a:solidFill>
              </a:rPr>
              <a:t>Freiwilliges soziales / ökologisches Jahr / </a:t>
            </a:r>
            <a:r>
              <a:rPr lang="de-DE" sz="1600" b="1" dirty="0" err="1">
                <a:solidFill>
                  <a:srgbClr val="000000"/>
                </a:solidFill>
              </a:rPr>
              <a:t>BuFdi</a:t>
            </a:r>
            <a:endParaRPr lang="de-DE" sz="1600" b="1" dirty="0">
              <a:solidFill>
                <a:srgbClr val="000000"/>
              </a:solidFill>
            </a:endParaRP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Sinnvoll, wenn bereits klar ist, dass im sozialen oder ökologischen Bereich später einmal eine Ausbildung gesucht wird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Für manche Berufe zwingende Voraussetzung (Heilerziehungspfleger*innen)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1300" dirty="0">
              <a:solidFill>
                <a:srgbClr val="000000"/>
              </a:solidFill>
            </a:endParaRP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1300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b="1" dirty="0">
                <a:solidFill>
                  <a:srgbClr val="000000"/>
                </a:solidFill>
              </a:rPr>
              <a:t>Arbeit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Ohne Ausbildung besteht die Möglichkeit, im Helferbereich zu jobben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Jugendarbeitszeitschutzgesetz muss beachtet werden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A26F6-9256-4F45-9574-EE909DC82A0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672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cs typeface="Arial" panose="020B0604020202020204" pitchFamily="34" charset="0"/>
              </a:rPr>
              <a:t>Was jemand gut kann, ist zumeist an zwei unterschiedlichen Teilbereichen ablesbar, den Kenntnissen und den Stärken. Beide Bereiche ergänzen sich und sind auch gleichermaßen wichtig für die Berufswahl.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A26F6-9256-4F45-9574-EE909DC82A0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08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 und Subline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cVertraulich" hidden="1"/>
          <p:cNvGrpSpPr>
            <a:grpSpLocks/>
          </p:cNvGrpSpPr>
          <p:nvPr/>
        </p:nvGrpSpPr>
        <p:grpSpPr bwMode="auto">
          <a:xfrm>
            <a:off x="6965950" y="454025"/>
            <a:ext cx="2224088" cy="533400"/>
            <a:chOff x="6952888" y="459965"/>
            <a:chExt cx="2223994" cy="533769"/>
          </a:xfrm>
        </p:grpSpPr>
        <p:sp>
          <p:nvSpPr>
            <p:cNvPr id="6" name="Rechteck 5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de-DE"/>
            </a:p>
          </p:txBody>
        </p:sp>
        <p:sp>
          <p:nvSpPr>
            <p:cNvPr id="8" name="Textfeld 7" hidden="1"/>
            <p:cNvSpPr txBox="1"/>
            <p:nvPr userDrawn="1"/>
          </p:nvSpPr>
          <p:spPr>
            <a:xfrm>
              <a:off x="6952888" y="579110"/>
              <a:ext cx="2208120" cy="3272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de-DE" sz="1700" b="1" spc="300" dirty="0">
                  <a:solidFill>
                    <a:srgbClr val="E2001A"/>
                  </a:solidFill>
                  <a:latin typeface="Arial" charset="0"/>
                </a:rPr>
                <a:t>VERTRAULICH</a:t>
              </a:r>
            </a:p>
          </p:txBody>
        </p:sp>
      </p:grpSp>
      <p:grpSp>
        <p:nvGrpSpPr>
          <p:cNvPr id="9" name="picIntern" hidden="1"/>
          <p:cNvGrpSpPr>
            <a:grpSpLocks/>
          </p:cNvGrpSpPr>
          <p:nvPr/>
        </p:nvGrpSpPr>
        <p:grpSpPr bwMode="auto">
          <a:xfrm>
            <a:off x="7573963" y="454025"/>
            <a:ext cx="1617662" cy="533400"/>
            <a:chOff x="7574400" y="108502"/>
            <a:chExt cx="1617987" cy="533769"/>
          </a:xfrm>
        </p:grpSpPr>
        <p:sp>
          <p:nvSpPr>
            <p:cNvPr id="12" name="Rechteck 11" hidden="1"/>
            <p:cNvSpPr/>
            <p:nvPr userDrawn="1"/>
          </p:nvSpPr>
          <p:spPr>
            <a:xfrm>
              <a:off x="7574400" y="108502"/>
              <a:ext cx="160798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de-DE"/>
            </a:p>
          </p:txBody>
        </p:sp>
        <p:sp>
          <p:nvSpPr>
            <p:cNvPr id="13" name="Textfeld 12" hidden="1"/>
            <p:cNvSpPr txBox="1"/>
            <p:nvPr userDrawn="1"/>
          </p:nvSpPr>
          <p:spPr>
            <a:xfrm>
              <a:off x="7574400" y="218116"/>
              <a:ext cx="1617987" cy="3288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de-DE" sz="1700" b="1" spc="500" dirty="0">
                  <a:solidFill>
                    <a:srgbClr val="E2001A"/>
                  </a:solidFill>
                  <a:latin typeface="Arial" charset="0"/>
                </a:rPr>
                <a:t>INTERN</a:t>
              </a:r>
            </a:p>
          </p:txBody>
        </p:sp>
      </p:grp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703263" y="2053420"/>
            <a:ext cx="775335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687388" y="924015"/>
            <a:ext cx="7769225" cy="10163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kern="20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4229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Text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/>
          </p:cNvSpPr>
          <p:nvPr userDrawn="1"/>
        </p:nvSpPr>
        <p:spPr>
          <a:xfrm>
            <a:off x="495300" y="2801938"/>
            <a:ext cx="8243888" cy="27543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7575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Pct val="80000"/>
              <a:buNone/>
              <a:defRPr sz="3498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75" indent="-152400" algn="l" defTabSz="917575" rtl="0" fontAlgn="base">
              <a:spcBef>
                <a:spcPct val="20000"/>
              </a:spcBef>
              <a:spcAft>
                <a:spcPct val="0"/>
              </a:spcAft>
              <a:buClr>
                <a:srgbClr val="B8BEC0"/>
              </a:buClr>
              <a:buSzPct val="110000"/>
              <a:defRPr sz="1999" baseline="0">
                <a:solidFill>
                  <a:schemeClr val="tx1"/>
                </a:solidFill>
                <a:latin typeface="+mn-lt"/>
              </a:defRPr>
            </a:lvl2pPr>
            <a:lvl3pPr marL="990600" indent="-152400" algn="l" defTabSz="917575" rtl="0" fontAlgn="base">
              <a:spcBef>
                <a:spcPct val="20000"/>
              </a:spcBef>
              <a:spcAft>
                <a:spcPct val="0"/>
              </a:spcAft>
              <a:buClr>
                <a:srgbClr val="B0B8BA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6550" indent="-230188" algn="l" defTabSz="917575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653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225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97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369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941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de-DE" kern="0" dirty="0"/>
              <a:t>Das ist eine Trennseite</a:t>
            </a:r>
            <a:br>
              <a:rPr lang="de-DE" kern="0" dirty="0"/>
            </a:br>
            <a:r>
              <a:rPr lang="de-DE" kern="0" dirty="0"/>
              <a:t>mit einer dreizeiligen Headline,</a:t>
            </a:r>
            <a:br>
              <a:rPr lang="de-DE" kern="0" dirty="0"/>
            </a:br>
            <a:r>
              <a:rPr lang="de-DE" kern="0" dirty="0"/>
              <a:t>die hier endet.</a:t>
            </a:r>
          </a:p>
        </p:txBody>
      </p:sp>
    </p:spTree>
    <p:extLst>
      <p:ext uri="{BB962C8B-B14F-4D97-AF65-F5344CB8AC3E}">
        <p14:creationId xmlns:p14="http://schemas.microsoft.com/office/powerpoint/2010/main" val="17546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siness Trennfolie mit Bild Überschrift und Text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7774" y="3441097"/>
            <a:ext cx="7758839" cy="7391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4124" y="4341097"/>
            <a:ext cx="7752489" cy="2309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5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42056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Trennfolie ohne Bil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999" y="1597025"/>
            <a:ext cx="7736613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3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479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 Diagramme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515281" y="474227"/>
            <a:ext cx="8223738" cy="6053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99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999" baseline="0"/>
            </a:lvl2pPr>
            <a:lvl4pPr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pPr>
              <a:defRPr/>
            </a:pPr>
            <a:r>
              <a:rPr lang="de-DE"/>
              <a:t>Thema, 0. Monat 2014, © Bundesagentur für 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478400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6"/>
          <p:cNvSpPr>
            <a:spLocks noChangeShapeType="1"/>
          </p:cNvSpPr>
          <p:nvPr userDrawn="1"/>
        </p:nvSpPr>
        <p:spPr bwMode="auto">
          <a:xfrm>
            <a:off x="515938" y="1150938"/>
            <a:ext cx="8664575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lIns="91723" tIns="45860" rIns="91723" bIns="4586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799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697774" y="293567"/>
            <a:ext cx="7758839" cy="73217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735263" y="6616700"/>
            <a:ext cx="5653087" cy="250825"/>
          </a:xfrm>
        </p:spPr>
        <p:txBody>
          <a:bodyPr/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pPr>
              <a:defRPr/>
            </a:pPr>
            <a:r>
              <a:rPr lang="de-DE"/>
              <a:t>Thema, 0. Monat 2014,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88644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80513" cy="6888163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4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 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cVertraulich" hidden="1"/>
          <p:cNvGrpSpPr>
            <a:grpSpLocks/>
          </p:cNvGrpSpPr>
          <p:nvPr userDrawn="1"/>
        </p:nvGrpSpPr>
        <p:grpSpPr bwMode="auto">
          <a:xfrm>
            <a:off x="6948488" y="454025"/>
            <a:ext cx="2224087" cy="533400"/>
            <a:chOff x="6952888" y="459965"/>
            <a:chExt cx="2223994" cy="533769"/>
          </a:xfrm>
        </p:grpSpPr>
        <p:sp>
          <p:nvSpPr>
            <p:cNvPr id="6" name="Rechteck 5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de-DE"/>
            </a:p>
          </p:txBody>
        </p:sp>
        <p:sp>
          <p:nvSpPr>
            <p:cNvPr id="8" name="Textfeld 7" hidden="1"/>
            <p:cNvSpPr txBox="1"/>
            <p:nvPr userDrawn="1"/>
          </p:nvSpPr>
          <p:spPr>
            <a:xfrm>
              <a:off x="6952888" y="579110"/>
              <a:ext cx="2208120" cy="3272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de-DE" sz="1700" b="1" spc="300" dirty="0">
                  <a:solidFill>
                    <a:srgbClr val="E2001A"/>
                  </a:solidFill>
                  <a:latin typeface="Arial" charset="0"/>
                </a:rPr>
                <a:t>VERTRAULICH</a:t>
              </a:r>
            </a:p>
          </p:txBody>
        </p:sp>
      </p:grpSp>
      <p:pic>
        <p:nvPicPr>
          <p:cNvPr id="9" name="picIntern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454025"/>
            <a:ext cx="1616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703263" y="2614561"/>
            <a:ext cx="7753350" cy="461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687388" y="924014"/>
            <a:ext cx="7769225" cy="15245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kern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01314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697774" y="293567"/>
            <a:ext cx="7758839" cy="732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735263" y="6616700"/>
            <a:ext cx="5653087" cy="250825"/>
          </a:xfrm>
        </p:spPr>
        <p:txBody>
          <a:bodyPr/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pPr>
              <a:defRPr/>
            </a:pPr>
            <a:r>
              <a:rPr lang="de-DE"/>
              <a:t>Thema, 0. Monat 2015,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83897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ennfolie mit Bild Überschrift und Text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7774" y="5472000"/>
            <a:ext cx="7758839" cy="7391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4124" y="6372000"/>
            <a:ext cx="7752489" cy="2309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5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2472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ohne Bil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999" y="1597025"/>
            <a:ext cx="7736613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33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55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49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Titelfolie mit Bild und Subline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cVertraulich" hidden="1"/>
          <p:cNvGrpSpPr>
            <a:grpSpLocks/>
          </p:cNvGrpSpPr>
          <p:nvPr userDrawn="1"/>
        </p:nvGrpSpPr>
        <p:grpSpPr bwMode="auto">
          <a:xfrm>
            <a:off x="6948488" y="454025"/>
            <a:ext cx="2224087" cy="533400"/>
            <a:chOff x="6952888" y="459965"/>
            <a:chExt cx="2223994" cy="533769"/>
          </a:xfrm>
        </p:grpSpPr>
        <p:sp>
          <p:nvSpPr>
            <p:cNvPr id="6" name="Rechteck 5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de-DE"/>
            </a:p>
          </p:txBody>
        </p:sp>
        <p:sp>
          <p:nvSpPr>
            <p:cNvPr id="8" name="Textfeld 7" hidden="1"/>
            <p:cNvSpPr txBox="1"/>
            <p:nvPr userDrawn="1"/>
          </p:nvSpPr>
          <p:spPr>
            <a:xfrm>
              <a:off x="6952888" y="579110"/>
              <a:ext cx="2208120" cy="3272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de-DE" sz="1700" b="1" spc="300" dirty="0">
                  <a:solidFill>
                    <a:srgbClr val="E2001A"/>
                  </a:solidFill>
                  <a:latin typeface="Arial" charset="0"/>
                </a:rPr>
                <a:t>VERTRAULICH</a:t>
              </a:r>
            </a:p>
          </p:txBody>
        </p:sp>
      </p:grpSp>
      <p:pic>
        <p:nvPicPr>
          <p:cNvPr id="9" name="picIntern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454025"/>
            <a:ext cx="1616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712788" y="2146737"/>
            <a:ext cx="7743825" cy="10156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b="1" kern="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kern="20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712788" y="3292561"/>
            <a:ext cx="775335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271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Titelfolie ohne Bild 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cVertraulich" hidden="1"/>
          <p:cNvGrpSpPr>
            <a:grpSpLocks/>
          </p:cNvGrpSpPr>
          <p:nvPr userDrawn="1"/>
        </p:nvGrpSpPr>
        <p:grpSpPr bwMode="auto">
          <a:xfrm>
            <a:off x="6948488" y="454025"/>
            <a:ext cx="2224087" cy="533400"/>
            <a:chOff x="6952888" y="459965"/>
            <a:chExt cx="2223994" cy="533769"/>
          </a:xfrm>
        </p:grpSpPr>
        <p:sp>
          <p:nvSpPr>
            <p:cNvPr id="6" name="Rechteck 5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de-DE"/>
            </a:p>
          </p:txBody>
        </p:sp>
        <p:sp>
          <p:nvSpPr>
            <p:cNvPr id="7" name="Textfeld 6" hidden="1"/>
            <p:cNvSpPr txBox="1"/>
            <p:nvPr userDrawn="1"/>
          </p:nvSpPr>
          <p:spPr>
            <a:xfrm>
              <a:off x="6952888" y="579110"/>
              <a:ext cx="2208120" cy="3272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de-DE" sz="1700" b="1" spc="300" dirty="0">
                  <a:solidFill>
                    <a:srgbClr val="E2001A"/>
                  </a:solidFill>
                  <a:latin typeface="Arial" charset="0"/>
                </a:rPr>
                <a:t>VERTRAULICH</a:t>
              </a:r>
            </a:p>
          </p:txBody>
        </p:sp>
      </p:grpSp>
      <p:pic>
        <p:nvPicPr>
          <p:cNvPr id="8" name="picIntern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454025"/>
            <a:ext cx="1616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703263" y="2976083"/>
            <a:ext cx="7753350" cy="461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8000">
              <a:spcBef>
                <a:spcPts val="0"/>
              </a:spcBef>
              <a:spcAft>
                <a:spcPts val="200"/>
              </a:spcAft>
              <a:buNone/>
              <a:defRPr sz="1500" kern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687388" y="1189839"/>
            <a:ext cx="7769225" cy="15245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 defTabSz="918000">
              <a:lnSpc>
                <a:spcPct val="100000"/>
              </a:lnSpc>
              <a:spcAft>
                <a:spcPts val="0"/>
              </a:spcAft>
              <a:defRPr lang="de-DE" sz="3300" b="1" kern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 defTabSz="918000">
              <a:buNone/>
              <a:defRPr lang="de-DE" sz="1500" kern="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6698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tart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154" y="2802681"/>
            <a:ext cx="7730836" cy="2752782"/>
          </a:xfrm>
          <a:prstGeom prst="rect">
            <a:avLst/>
          </a:prstGeom>
        </p:spPr>
        <p:txBody>
          <a:bodyPr lIns="0" tIns="0" rIns="0" bIns="0"/>
          <a:lstStyle>
            <a:lvl1pPr algn="l" defTabSz="918000">
              <a:defRPr sz="3500" b="1" kern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8456" y="468058"/>
            <a:ext cx="8007858" cy="2615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8000">
              <a:buNone/>
              <a:defRPr sz="1499" b="0" kern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3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0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87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5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emf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Hintergr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intergrundblende"/>
          <p:cNvSpPr/>
          <p:nvPr/>
        </p:nvSpPr>
        <p:spPr>
          <a:xfrm>
            <a:off x="0" y="2592388"/>
            <a:ext cx="9180513" cy="4210050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028" name="Weisse Linie"/>
          <p:cNvSpPr>
            <a:spLocks noChangeShapeType="1"/>
          </p:cNvSpPr>
          <p:nvPr/>
        </p:nvSpPr>
        <p:spPr bwMode="auto">
          <a:xfrm>
            <a:off x="715963" y="727075"/>
            <a:ext cx="845978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029" name="Titelbil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673350"/>
            <a:ext cx="90741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ogoblende"/>
          <p:cNvSpPr/>
          <p:nvPr/>
        </p:nvSpPr>
        <p:spPr>
          <a:xfrm>
            <a:off x="0" y="5897563"/>
            <a:ext cx="9175750" cy="990600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/>
          </a:p>
        </p:txBody>
      </p:sp>
      <p:pic>
        <p:nvPicPr>
          <p:cNvPr id="1031" name="pic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159500"/>
            <a:ext cx="22860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hf sldNum="0" hdr="0" dt="0"/>
  <p:txStyles>
    <p:titleStyle>
      <a:lvl1pPr algn="r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r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r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r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r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4488" indent="-344488" algn="l" defTabSz="91757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Hintergr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ogoblende"/>
          <p:cNvSpPr/>
          <p:nvPr/>
        </p:nvSpPr>
        <p:spPr>
          <a:xfrm>
            <a:off x="0" y="5897563"/>
            <a:ext cx="9175750" cy="990600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2052" name="Weisse Linie"/>
          <p:cNvSpPr>
            <a:spLocks noChangeShapeType="1"/>
          </p:cNvSpPr>
          <p:nvPr/>
        </p:nvSpPr>
        <p:spPr bwMode="auto">
          <a:xfrm>
            <a:off x="715963" y="727075"/>
            <a:ext cx="845978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2053" name="pic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159500"/>
            <a:ext cx="22860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sldNum="0" hdr="0" dt="0"/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9pPr>
    </p:titleStyle>
    <p:bodyStyle>
      <a:lvl1pPr marL="344488" indent="-344488" algn="l" defTabSz="91757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Hintergr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eiteNr"/>
          <p:cNvSpPr>
            <a:spLocks noChangeArrowheads="1"/>
          </p:cNvSpPr>
          <p:nvPr/>
        </p:nvSpPr>
        <p:spPr bwMode="auto">
          <a:xfrm>
            <a:off x="8204200" y="6616700"/>
            <a:ext cx="9191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81" tIns="44792" rIns="89581" bIns="44792"/>
          <a:lstStyle>
            <a:lvl1pPr defTabSz="895350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/>
            </a:pPr>
            <a:r>
              <a:rPr lang="de-DE" altLang="de-DE" sz="1000"/>
              <a:t>Seite </a:t>
            </a:r>
            <a:fld id="{59937390-2344-4F56-932B-9A54E97A4FDC}" type="slidenum">
              <a:rPr lang="de-DE" altLang="de-DE" sz="1000" smtClean="0"/>
              <a:pPr algn="r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defRPr/>
              </a:pPr>
              <a:t>‹Nr.›</a:t>
            </a:fld>
            <a:endParaRPr lang="de-DE" altLang="de-DE" sz="1000"/>
          </a:p>
        </p:txBody>
      </p:sp>
      <p:sp>
        <p:nvSpPr>
          <p:cNvPr id="3076" name="Schwarze Linie"/>
          <p:cNvSpPr>
            <a:spLocks noChangeShapeType="1"/>
          </p:cNvSpPr>
          <p:nvPr/>
        </p:nvSpPr>
        <p:spPr bwMode="auto">
          <a:xfrm>
            <a:off x="107950" y="6608763"/>
            <a:ext cx="9072563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  <p:sp>
        <p:nvSpPr>
          <p:cNvPr id="22" name="Fußzeile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5263" y="6613525"/>
            <a:ext cx="56530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Thema, 0. Monat 2015, © Bundesagentur für Arbeit</a:t>
            </a:r>
          </a:p>
        </p:txBody>
      </p:sp>
      <p:grpSp>
        <p:nvGrpSpPr>
          <p:cNvPr id="3078" name="Group 4"/>
          <p:cNvGrpSpPr>
            <a:grpSpLocks noChangeAspect="1"/>
          </p:cNvGrpSpPr>
          <p:nvPr/>
        </p:nvGrpSpPr>
        <p:grpSpPr bwMode="auto">
          <a:xfrm>
            <a:off x="434975" y="6645275"/>
            <a:ext cx="1543050" cy="206375"/>
            <a:chOff x="274" y="4186"/>
            <a:chExt cx="972" cy="130"/>
          </a:xfrm>
        </p:grpSpPr>
        <p:sp>
          <p:nvSpPr>
            <p:cNvPr id="307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4" y="4186"/>
              <a:ext cx="97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0" name="Freeform 5"/>
            <p:cNvSpPr>
              <a:spLocks noEditPoints="1"/>
            </p:cNvSpPr>
            <p:nvPr userDrawn="1"/>
          </p:nvSpPr>
          <p:spPr bwMode="auto">
            <a:xfrm>
              <a:off x="457" y="4223"/>
              <a:ext cx="35" cy="48"/>
            </a:xfrm>
            <a:custGeom>
              <a:avLst/>
              <a:gdLst>
                <a:gd name="T0" fmla="*/ 0 w 35"/>
                <a:gd name="T1" fmla="*/ 48 h 48"/>
                <a:gd name="T2" fmla="*/ 11 w 35"/>
                <a:gd name="T3" fmla="*/ 48 h 48"/>
                <a:gd name="T4" fmla="*/ 11 w 35"/>
                <a:gd name="T5" fmla="*/ 48 h 48"/>
                <a:gd name="T6" fmla="*/ 20 w 35"/>
                <a:gd name="T7" fmla="*/ 48 h 48"/>
                <a:gd name="T8" fmla="*/ 25 w 35"/>
                <a:gd name="T9" fmla="*/ 47 h 48"/>
                <a:gd name="T10" fmla="*/ 25 w 35"/>
                <a:gd name="T11" fmla="*/ 47 h 48"/>
                <a:gd name="T12" fmla="*/ 30 w 35"/>
                <a:gd name="T13" fmla="*/ 45 h 48"/>
                <a:gd name="T14" fmla="*/ 32 w 35"/>
                <a:gd name="T15" fmla="*/ 43 h 48"/>
                <a:gd name="T16" fmla="*/ 34 w 35"/>
                <a:gd name="T17" fmla="*/ 39 h 48"/>
                <a:gd name="T18" fmla="*/ 35 w 35"/>
                <a:gd name="T19" fmla="*/ 34 h 48"/>
                <a:gd name="T20" fmla="*/ 35 w 35"/>
                <a:gd name="T21" fmla="*/ 34 h 48"/>
                <a:gd name="T22" fmla="*/ 34 w 35"/>
                <a:gd name="T23" fmla="*/ 30 h 48"/>
                <a:gd name="T24" fmla="*/ 32 w 35"/>
                <a:gd name="T25" fmla="*/ 27 h 48"/>
                <a:gd name="T26" fmla="*/ 29 w 35"/>
                <a:gd name="T27" fmla="*/ 24 h 48"/>
                <a:gd name="T28" fmla="*/ 24 w 35"/>
                <a:gd name="T29" fmla="*/ 23 h 48"/>
                <a:gd name="T30" fmla="*/ 24 w 35"/>
                <a:gd name="T31" fmla="*/ 23 h 48"/>
                <a:gd name="T32" fmla="*/ 28 w 35"/>
                <a:gd name="T33" fmla="*/ 21 h 48"/>
                <a:gd name="T34" fmla="*/ 30 w 35"/>
                <a:gd name="T35" fmla="*/ 18 h 48"/>
                <a:gd name="T36" fmla="*/ 32 w 35"/>
                <a:gd name="T37" fmla="*/ 15 h 48"/>
                <a:gd name="T38" fmla="*/ 32 w 35"/>
                <a:gd name="T39" fmla="*/ 12 h 48"/>
                <a:gd name="T40" fmla="*/ 32 w 35"/>
                <a:gd name="T41" fmla="*/ 12 h 48"/>
                <a:gd name="T42" fmla="*/ 32 w 35"/>
                <a:gd name="T43" fmla="*/ 9 h 48"/>
                <a:gd name="T44" fmla="*/ 30 w 35"/>
                <a:gd name="T45" fmla="*/ 6 h 48"/>
                <a:gd name="T46" fmla="*/ 28 w 35"/>
                <a:gd name="T47" fmla="*/ 2 h 48"/>
                <a:gd name="T48" fmla="*/ 24 w 35"/>
                <a:gd name="T49" fmla="*/ 1 h 48"/>
                <a:gd name="T50" fmla="*/ 24 w 35"/>
                <a:gd name="T51" fmla="*/ 1 h 48"/>
                <a:gd name="T52" fmla="*/ 20 w 35"/>
                <a:gd name="T53" fmla="*/ 0 h 48"/>
                <a:gd name="T54" fmla="*/ 12 w 35"/>
                <a:gd name="T55" fmla="*/ 0 h 48"/>
                <a:gd name="T56" fmla="*/ 0 w 35"/>
                <a:gd name="T57" fmla="*/ 0 h 48"/>
                <a:gd name="T58" fmla="*/ 0 w 35"/>
                <a:gd name="T59" fmla="*/ 48 h 48"/>
                <a:gd name="T60" fmla="*/ 0 w 35"/>
                <a:gd name="T61" fmla="*/ 48 h 48"/>
                <a:gd name="T62" fmla="*/ 9 w 35"/>
                <a:gd name="T63" fmla="*/ 8 h 48"/>
                <a:gd name="T64" fmla="*/ 12 w 35"/>
                <a:gd name="T65" fmla="*/ 8 h 48"/>
                <a:gd name="T66" fmla="*/ 12 w 35"/>
                <a:gd name="T67" fmla="*/ 8 h 48"/>
                <a:gd name="T68" fmla="*/ 18 w 35"/>
                <a:gd name="T69" fmla="*/ 8 h 48"/>
                <a:gd name="T70" fmla="*/ 21 w 35"/>
                <a:gd name="T71" fmla="*/ 9 h 48"/>
                <a:gd name="T72" fmla="*/ 22 w 35"/>
                <a:gd name="T73" fmla="*/ 11 h 48"/>
                <a:gd name="T74" fmla="*/ 23 w 35"/>
                <a:gd name="T75" fmla="*/ 13 h 48"/>
                <a:gd name="T76" fmla="*/ 23 w 35"/>
                <a:gd name="T77" fmla="*/ 13 h 48"/>
                <a:gd name="T78" fmla="*/ 22 w 35"/>
                <a:gd name="T79" fmla="*/ 16 h 48"/>
                <a:gd name="T80" fmla="*/ 21 w 35"/>
                <a:gd name="T81" fmla="*/ 18 h 48"/>
                <a:gd name="T82" fmla="*/ 18 w 35"/>
                <a:gd name="T83" fmla="*/ 19 h 48"/>
                <a:gd name="T84" fmla="*/ 14 w 35"/>
                <a:gd name="T85" fmla="*/ 19 h 48"/>
                <a:gd name="T86" fmla="*/ 9 w 35"/>
                <a:gd name="T87" fmla="*/ 19 h 48"/>
                <a:gd name="T88" fmla="*/ 9 w 35"/>
                <a:gd name="T89" fmla="*/ 8 h 48"/>
                <a:gd name="T90" fmla="*/ 9 w 35"/>
                <a:gd name="T91" fmla="*/ 8 h 48"/>
                <a:gd name="T92" fmla="*/ 9 w 35"/>
                <a:gd name="T93" fmla="*/ 27 h 48"/>
                <a:gd name="T94" fmla="*/ 14 w 35"/>
                <a:gd name="T95" fmla="*/ 27 h 48"/>
                <a:gd name="T96" fmla="*/ 14 w 35"/>
                <a:gd name="T97" fmla="*/ 27 h 48"/>
                <a:gd name="T98" fmla="*/ 19 w 35"/>
                <a:gd name="T99" fmla="*/ 27 h 48"/>
                <a:gd name="T100" fmla="*/ 22 w 35"/>
                <a:gd name="T101" fmla="*/ 28 h 48"/>
                <a:gd name="T102" fmla="*/ 24 w 35"/>
                <a:gd name="T103" fmla="*/ 30 h 48"/>
                <a:gd name="T104" fmla="*/ 25 w 35"/>
                <a:gd name="T105" fmla="*/ 34 h 48"/>
                <a:gd name="T106" fmla="*/ 25 w 35"/>
                <a:gd name="T107" fmla="*/ 34 h 48"/>
                <a:gd name="T108" fmla="*/ 24 w 35"/>
                <a:gd name="T109" fmla="*/ 38 h 48"/>
                <a:gd name="T110" fmla="*/ 22 w 35"/>
                <a:gd name="T111" fmla="*/ 40 h 48"/>
                <a:gd name="T112" fmla="*/ 19 w 35"/>
                <a:gd name="T113" fmla="*/ 41 h 48"/>
                <a:gd name="T114" fmla="*/ 14 w 35"/>
                <a:gd name="T115" fmla="*/ 41 h 48"/>
                <a:gd name="T116" fmla="*/ 9 w 35"/>
                <a:gd name="T117" fmla="*/ 41 h 48"/>
                <a:gd name="T118" fmla="*/ 9 w 35"/>
                <a:gd name="T119" fmla="*/ 27 h 48"/>
                <a:gd name="T120" fmla="*/ 9 w 35"/>
                <a:gd name="T121" fmla="*/ 27 h 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8">
                  <a:moveTo>
                    <a:pt x="0" y="48"/>
                  </a:moveTo>
                  <a:lnTo>
                    <a:pt x="11" y="48"/>
                  </a:lnTo>
                  <a:lnTo>
                    <a:pt x="20" y="48"/>
                  </a:lnTo>
                  <a:lnTo>
                    <a:pt x="25" y="47"/>
                  </a:lnTo>
                  <a:lnTo>
                    <a:pt x="30" y="45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5" y="34"/>
                  </a:lnTo>
                  <a:lnTo>
                    <a:pt x="34" y="30"/>
                  </a:lnTo>
                  <a:lnTo>
                    <a:pt x="32" y="27"/>
                  </a:lnTo>
                  <a:lnTo>
                    <a:pt x="29" y="24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30" y="18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9" y="8"/>
                  </a:moveTo>
                  <a:lnTo>
                    <a:pt x="12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9" y="8"/>
                  </a:lnTo>
                  <a:close/>
                  <a:moveTo>
                    <a:pt x="9" y="27"/>
                  </a:moveTo>
                  <a:lnTo>
                    <a:pt x="14" y="27"/>
                  </a:lnTo>
                  <a:lnTo>
                    <a:pt x="19" y="27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5" y="34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9" y="41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1" name="Freeform 6"/>
            <p:cNvSpPr>
              <a:spLocks/>
            </p:cNvSpPr>
            <p:nvPr userDrawn="1"/>
          </p:nvSpPr>
          <p:spPr bwMode="auto">
            <a:xfrm>
              <a:off x="499" y="4237"/>
              <a:ext cx="31" cy="35"/>
            </a:xfrm>
            <a:custGeom>
              <a:avLst/>
              <a:gdLst>
                <a:gd name="T0" fmla="*/ 0 w 31"/>
                <a:gd name="T1" fmla="*/ 20 h 35"/>
                <a:gd name="T2" fmla="*/ 0 w 31"/>
                <a:gd name="T3" fmla="*/ 20 h 35"/>
                <a:gd name="T4" fmla="*/ 0 w 31"/>
                <a:gd name="T5" fmla="*/ 25 h 35"/>
                <a:gd name="T6" fmla="*/ 1 w 31"/>
                <a:gd name="T7" fmla="*/ 28 h 35"/>
                <a:gd name="T8" fmla="*/ 1 w 31"/>
                <a:gd name="T9" fmla="*/ 28 h 35"/>
                <a:gd name="T10" fmla="*/ 2 w 31"/>
                <a:gd name="T11" fmla="*/ 31 h 35"/>
                <a:gd name="T12" fmla="*/ 5 w 31"/>
                <a:gd name="T13" fmla="*/ 33 h 35"/>
                <a:gd name="T14" fmla="*/ 8 w 31"/>
                <a:gd name="T15" fmla="*/ 34 h 35"/>
                <a:gd name="T16" fmla="*/ 13 w 31"/>
                <a:gd name="T17" fmla="*/ 35 h 35"/>
                <a:gd name="T18" fmla="*/ 13 w 31"/>
                <a:gd name="T19" fmla="*/ 35 h 35"/>
                <a:gd name="T20" fmla="*/ 15 w 31"/>
                <a:gd name="T21" fmla="*/ 35 h 35"/>
                <a:gd name="T22" fmla="*/ 18 w 31"/>
                <a:gd name="T23" fmla="*/ 34 h 35"/>
                <a:gd name="T24" fmla="*/ 20 w 31"/>
                <a:gd name="T25" fmla="*/ 32 h 35"/>
                <a:gd name="T26" fmla="*/ 22 w 31"/>
                <a:gd name="T27" fmla="*/ 30 h 35"/>
                <a:gd name="T28" fmla="*/ 22 w 31"/>
                <a:gd name="T29" fmla="*/ 30 h 35"/>
                <a:gd name="T30" fmla="*/ 22 w 31"/>
                <a:gd name="T31" fmla="*/ 34 h 35"/>
                <a:gd name="T32" fmla="*/ 31 w 31"/>
                <a:gd name="T33" fmla="*/ 34 h 35"/>
                <a:gd name="T34" fmla="*/ 31 w 31"/>
                <a:gd name="T35" fmla="*/ 34 h 35"/>
                <a:gd name="T36" fmla="*/ 31 w 31"/>
                <a:gd name="T37" fmla="*/ 33 h 35"/>
                <a:gd name="T38" fmla="*/ 31 w 31"/>
                <a:gd name="T39" fmla="*/ 33 h 35"/>
                <a:gd name="T40" fmla="*/ 31 w 31"/>
                <a:gd name="T41" fmla="*/ 29 h 35"/>
                <a:gd name="T42" fmla="*/ 31 w 31"/>
                <a:gd name="T43" fmla="*/ 29 h 35"/>
                <a:gd name="T44" fmla="*/ 31 w 31"/>
                <a:gd name="T45" fmla="*/ 26 h 35"/>
                <a:gd name="T46" fmla="*/ 31 w 31"/>
                <a:gd name="T47" fmla="*/ 24 h 35"/>
                <a:gd name="T48" fmla="*/ 31 w 31"/>
                <a:gd name="T49" fmla="*/ 0 h 35"/>
                <a:gd name="T50" fmla="*/ 21 w 31"/>
                <a:gd name="T51" fmla="*/ 0 h 35"/>
                <a:gd name="T52" fmla="*/ 21 w 31"/>
                <a:gd name="T53" fmla="*/ 18 h 35"/>
                <a:gd name="T54" fmla="*/ 21 w 31"/>
                <a:gd name="T55" fmla="*/ 18 h 35"/>
                <a:gd name="T56" fmla="*/ 21 w 31"/>
                <a:gd name="T57" fmla="*/ 23 h 35"/>
                <a:gd name="T58" fmla="*/ 20 w 31"/>
                <a:gd name="T59" fmla="*/ 25 h 35"/>
                <a:gd name="T60" fmla="*/ 17 w 31"/>
                <a:gd name="T61" fmla="*/ 27 h 35"/>
                <a:gd name="T62" fmla="*/ 15 w 31"/>
                <a:gd name="T63" fmla="*/ 27 h 35"/>
                <a:gd name="T64" fmla="*/ 15 w 31"/>
                <a:gd name="T65" fmla="*/ 27 h 35"/>
                <a:gd name="T66" fmla="*/ 12 w 31"/>
                <a:gd name="T67" fmla="*/ 27 h 35"/>
                <a:gd name="T68" fmla="*/ 9 w 31"/>
                <a:gd name="T69" fmla="*/ 26 h 35"/>
                <a:gd name="T70" fmla="*/ 9 w 31"/>
                <a:gd name="T71" fmla="*/ 23 h 35"/>
                <a:gd name="T72" fmla="*/ 8 w 31"/>
                <a:gd name="T73" fmla="*/ 19 h 35"/>
                <a:gd name="T74" fmla="*/ 8 w 31"/>
                <a:gd name="T75" fmla="*/ 0 h 35"/>
                <a:gd name="T76" fmla="*/ 0 w 31"/>
                <a:gd name="T77" fmla="*/ 0 h 35"/>
                <a:gd name="T78" fmla="*/ 0 w 31"/>
                <a:gd name="T79" fmla="*/ 20 h 35"/>
                <a:gd name="T80" fmla="*/ 0 w 31"/>
                <a:gd name="T81" fmla="*/ 20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8" y="34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2" name="Freeform 7"/>
            <p:cNvSpPr>
              <a:spLocks/>
            </p:cNvSpPr>
            <p:nvPr userDrawn="1"/>
          </p:nvSpPr>
          <p:spPr bwMode="auto">
            <a:xfrm>
              <a:off x="538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1 w 32"/>
                <a:gd name="T15" fmla="*/ 11 h 35"/>
                <a:gd name="T16" fmla="*/ 14 w 32"/>
                <a:gd name="T17" fmla="*/ 9 h 35"/>
                <a:gd name="T18" fmla="*/ 17 w 32"/>
                <a:gd name="T19" fmla="*/ 8 h 35"/>
                <a:gd name="T20" fmla="*/ 17 w 32"/>
                <a:gd name="T21" fmla="*/ 8 h 35"/>
                <a:gd name="T22" fmla="*/ 19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2 w 32"/>
                <a:gd name="T29" fmla="*/ 17 h 35"/>
                <a:gd name="T30" fmla="*/ 22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1 w 32"/>
                <a:gd name="T39" fmla="*/ 9 h 35"/>
                <a:gd name="T40" fmla="*/ 30 w 32"/>
                <a:gd name="T41" fmla="*/ 5 h 35"/>
                <a:gd name="T42" fmla="*/ 30 w 32"/>
                <a:gd name="T43" fmla="*/ 5 h 35"/>
                <a:gd name="T44" fmla="*/ 29 w 32"/>
                <a:gd name="T45" fmla="*/ 3 h 35"/>
                <a:gd name="T46" fmla="*/ 25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7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8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1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2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1" y="9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3" name="Freeform 8"/>
            <p:cNvSpPr>
              <a:spLocks noEditPoints="1"/>
            </p:cNvSpPr>
            <p:nvPr userDrawn="1"/>
          </p:nvSpPr>
          <p:spPr bwMode="auto">
            <a:xfrm>
              <a:off x="576" y="4222"/>
              <a:ext cx="34" cy="50"/>
            </a:xfrm>
            <a:custGeom>
              <a:avLst/>
              <a:gdLst>
                <a:gd name="T0" fmla="*/ 24 w 34"/>
                <a:gd name="T1" fmla="*/ 0 h 50"/>
                <a:gd name="T2" fmla="*/ 24 w 34"/>
                <a:gd name="T3" fmla="*/ 18 h 50"/>
                <a:gd name="T4" fmla="*/ 24 w 34"/>
                <a:gd name="T5" fmla="*/ 18 h 50"/>
                <a:gd name="T6" fmla="*/ 20 w 34"/>
                <a:gd name="T7" fmla="*/ 15 h 50"/>
                <a:gd name="T8" fmla="*/ 14 w 34"/>
                <a:gd name="T9" fmla="*/ 14 h 50"/>
                <a:gd name="T10" fmla="*/ 14 w 34"/>
                <a:gd name="T11" fmla="*/ 14 h 50"/>
                <a:gd name="T12" fmla="*/ 12 w 34"/>
                <a:gd name="T13" fmla="*/ 14 h 50"/>
                <a:gd name="T14" fmla="*/ 9 w 34"/>
                <a:gd name="T15" fmla="*/ 15 h 50"/>
                <a:gd name="T16" fmla="*/ 7 w 34"/>
                <a:gd name="T17" fmla="*/ 17 h 50"/>
                <a:gd name="T18" fmla="*/ 5 w 34"/>
                <a:gd name="T19" fmla="*/ 19 h 50"/>
                <a:gd name="T20" fmla="*/ 1 w 34"/>
                <a:gd name="T21" fmla="*/ 25 h 50"/>
                <a:gd name="T22" fmla="*/ 0 w 34"/>
                <a:gd name="T23" fmla="*/ 32 h 50"/>
                <a:gd name="T24" fmla="*/ 0 w 34"/>
                <a:gd name="T25" fmla="*/ 32 h 50"/>
                <a:gd name="T26" fmla="*/ 1 w 34"/>
                <a:gd name="T27" fmla="*/ 40 h 50"/>
                <a:gd name="T28" fmla="*/ 5 w 34"/>
                <a:gd name="T29" fmla="*/ 45 h 50"/>
                <a:gd name="T30" fmla="*/ 7 w 34"/>
                <a:gd name="T31" fmla="*/ 47 h 50"/>
                <a:gd name="T32" fmla="*/ 9 w 34"/>
                <a:gd name="T33" fmla="*/ 49 h 50"/>
                <a:gd name="T34" fmla="*/ 12 w 34"/>
                <a:gd name="T35" fmla="*/ 50 h 50"/>
                <a:gd name="T36" fmla="*/ 16 w 34"/>
                <a:gd name="T37" fmla="*/ 50 h 50"/>
                <a:gd name="T38" fmla="*/ 16 w 34"/>
                <a:gd name="T39" fmla="*/ 50 h 50"/>
                <a:gd name="T40" fmla="*/ 19 w 34"/>
                <a:gd name="T41" fmla="*/ 50 h 50"/>
                <a:gd name="T42" fmla="*/ 21 w 34"/>
                <a:gd name="T43" fmla="*/ 49 h 50"/>
                <a:gd name="T44" fmla="*/ 23 w 34"/>
                <a:gd name="T45" fmla="*/ 47 h 50"/>
                <a:gd name="T46" fmla="*/ 25 w 34"/>
                <a:gd name="T47" fmla="*/ 45 h 50"/>
                <a:gd name="T48" fmla="*/ 25 w 34"/>
                <a:gd name="T49" fmla="*/ 45 h 50"/>
                <a:gd name="T50" fmla="*/ 25 w 34"/>
                <a:gd name="T51" fmla="*/ 46 h 50"/>
                <a:gd name="T52" fmla="*/ 25 w 34"/>
                <a:gd name="T53" fmla="*/ 46 h 50"/>
                <a:gd name="T54" fmla="*/ 25 w 34"/>
                <a:gd name="T55" fmla="*/ 49 h 50"/>
                <a:gd name="T56" fmla="*/ 34 w 34"/>
                <a:gd name="T57" fmla="*/ 49 h 50"/>
                <a:gd name="T58" fmla="*/ 34 w 34"/>
                <a:gd name="T59" fmla="*/ 49 h 50"/>
                <a:gd name="T60" fmla="*/ 33 w 34"/>
                <a:gd name="T61" fmla="*/ 39 h 50"/>
                <a:gd name="T62" fmla="*/ 33 w 34"/>
                <a:gd name="T63" fmla="*/ 0 h 50"/>
                <a:gd name="T64" fmla="*/ 24 w 34"/>
                <a:gd name="T65" fmla="*/ 0 h 50"/>
                <a:gd name="T66" fmla="*/ 24 w 34"/>
                <a:gd name="T67" fmla="*/ 0 h 50"/>
                <a:gd name="T68" fmla="*/ 24 w 34"/>
                <a:gd name="T69" fmla="*/ 32 h 50"/>
                <a:gd name="T70" fmla="*/ 24 w 34"/>
                <a:gd name="T71" fmla="*/ 32 h 50"/>
                <a:gd name="T72" fmla="*/ 23 w 34"/>
                <a:gd name="T73" fmla="*/ 36 h 50"/>
                <a:gd name="T74" fmla="*/ 22 w 34"/>
                <a:gd name="T75" fmla="*/ 40 h 50"/>
                <a:gd name="T76" fmla="*/ 20 w 34"/>
                <a:gd name="T77" fmla="*/ 42 h 50"/>
                <a:gd name="T78" fmla="*/ 17 w 34"/>
                <a:gd name="T79" fmla="*/ 43 h 50"/>
                <a:gd name="T80" fmla="*/ 17 w 34"/>
                <a:gd name="T81" fmla="*/ 43 h 50"/>
                <a:gd name="T82" fmla="*/ 13 w 34"/>
                <a:gd name="T83" fmla="*/ 42 h 50"/>
                <a:gd name="T84" fmla="*/ 11 w 34"/>
                <a:gd name="T85" fmla="*/ 40 h 50"/>
                <a:gd name="T86" fmla="*/ 10 w 34"/>
                <a:gd name="T87" fmla="*/ 36 h 50"/>
                <a:gd name="T88" fmla="*/ 9 w 34"/>
                <a:gd name="T89" fmla="*/ 32 h 50"/>
                <a:gd name="T90" fmla="*/ 9 w 34"/>
                <a:gd name="T91" fmla="*/ 32 h 50"/>
                <a:gd name="T92" fmla="*/ 10 w 34"/>
                <a:gd name="T93" fmla="*/ 28 h 50"/>
                <a:gd name="T94" fmla="*/ 11 w 34"/>
                <a:gd name="T95" fmla="*/ 25 h 50"/>
                <a:gd name="T96" fmla="*/ 13 w 34"/>
                <a:gd name="T97" fmla="*/ 23 h 50"/>
                <a:gd name="T98" fmla="*/ 17 w 34"/>
                <a:gd name="T99" fmla="*/ 22 h 50"/>
                <a:gd name="T100" fmla="*/ 17 w 34"/>
                <a:gd name="T101" fmla="*/ 22 h 50"/>
                <a:gd name="T102" fmla="*/ 20 w 34"/>
                <a:gd name="T103" fmla="*/ 23 h 50"/>
                <a:gd name="T104" fmla="*/ 22 w 34"/>
                <a:gd name="T105" fmla="*/ 25 h 50"/>
                <a:gd name="T106" fmla="*/ 23 w 34"/>
                <a:gd name="T107" fmla="*/ 28 h 50"/>
                <a:gd name="T108" fmla="*/ 24 w 34"/>
                <a:gd name="T109" fmla="*/ 32 h 50"/>
                <a:gd name="T110" fmla="*/ 24 w 34"/>
                <a:gd name="T111" fmla="*/ 32 h 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" h="50">
                  <a:moveTo>
                    <a:pt x="24" y="0"/>
                  </a:moveTo>
                  <a:lnTo>
                    <a:pt x="24" y="18"/>
                  </a:lnTo>
                  <a:lnTo>
                    <a:pt x="20" y="15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34" y="49"/>
                  </a:lnTo>
                  <a:lnTo>
                    <a:pt x="33" y="39"/>
                  </a:lnTo>
                  <a:lnTo>
                    <a:pt x="33" y="0"/>
                  </a:lnTo>
                  <a:lnTo>
                    <a:pt x="24" y="0"/>
                  </a:lnTo>
                  <a:close/>
                  <a:moveTo>
                    <a:pt x="24" y="32"/>
                  </a:moveTo>
                  <a:lnTo>
                    <a:pt x="24" y="32"/>
                  </a:lnTo>
                  <a:lnTo>
                    <a:pt x="23" y="36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3" y="28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4" name="Freeform 9"/>
            <p:cNvSpPr>
              <a:spLocks noEditPoints="1"/>
            </p:cNvSpPr>
            <p:nvPr userDrawn="1"/>
          </p:nvSpPr>
          <p:spPr bwMode="auto">
            <a:xfrm>
              <a:off x="616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7 w 33"/>
                <a:gd name="T17" fmla="*/ 0 h 36"/>
                <a:gd name="T18" fmla="*/ 17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3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3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5" name="Freeform 10"/>
            <p:cNvSpPr>
              <a:spLocks/>
            </p:cNvSpPr>
            <p:nvPr userDrawn="1"/>
          </p:nvSpPr>
          <p:spPr bwMode="auto">
            <a:xfrm>
              <a:off x="653" y="4236"/>
              <a:ext cx="30" cy="36"/>
            </a:xfrm>
            <a:custGeom>
              <a:avLst/>
              <a:gdLst>
                <a:gd name="T0" fmla="*/ 16 w 30"/>
                <a:gd name="T1" fmla="*/ 0 h 36"/>
                <a:gd name="T2" fmla="*/ 16 w 30"/>
                <a:gd name="T3" fmla="*/ 0 h 36"/>
                <a:gd name="T4" fmla="*/ 10 w 30"/>
                <a:gd name="T5" fmla="*/ 0 h 36"/>
                <a:gd name="T6" fmla="*/ 5 w 30"/>
                <a:gd name="T7" fmla="*/ 3 h 36"/>
                <a:gd name="T8" fmla="*/ 3 w 30"/>
                <a:gd name="T9" fmla="*/ 6 h 36"/>
                <a:gd name="T10" fmla="*/ 2 w 30"/>
                <a:gd name="T11" fmla="*/ 11 h 36"/>
                <a:gd name="T12" fmla="*/ 2 w 30"/>
                <a:gd name="T13" fmla="*/ 11 h 36"/>
                <a:gd name="T14" fmla="*/ 2 w 30"/>
                <a:gd name="T15" fmla="*/ 14 h 36"/>
                <a:gd name="T16" fmla="*/ 4 w 30"/>
                <a:gd name="T17" fmla="*/ 17 h 36"/>
                <a:gd name="T18" fmla="*/ 7 w 30"/>
                <a:gd name="T19" fmla="*/ 19 h 36"/>
                <a:gd name="T20" fmla="*/ 12 w 30"/>
                <a:gd name="T21" fmla="*/ 20 h 36"/>
                <a:gd name="T22" fmla="*/ 16 w 30"/>
                <a:gd name="T23" fmla="*/ 22 h 36"/>
                <a:gd name="T24" fmla="*/ 16 w 30"/>
                <a:gd name="T25" fmla="*/ 22 h 36"/>
                <a:gd name="T26" fmla="*/ 21 w 30"/>
                <a:gd name="T27" fmla="*/ 24 h 36"/>
                <a:gd name="T28" fmla="*/ 21 w 30"/>
                <a:gd name="T29" fmla="*/ 25 h 36"/>
                <a:gd name="T30" fmla="*/ 22 w 30"/>
                <a:gd name="T31" fmla="*/ 26 h 36"/>
                <a:gd name="T32" fmla="*/ 22 w 30"/>
                <a:gd name="T33" fmla="*/ 26 h 36"/>
                <a:gd name="T34" fmla="*/ 21 w 30"/>
                <a:gd name="T35" fmla="*/ 28 h 36"/>
                <a:gd name="T36" fmla="*/ 20 w 30"/>
                <a:gd name="T37" fmla="*/ 29 h 36"/>
                <a:gd name="T38" fmla="*/ 16 w 30"/>
                <a:gd name="T39" fmla="*/ 30 h 36"/>
                <a:gd name="T40" fmla="*/ 16 w 30"/>
                <a:gd name="T41" fmla="*/ 30 h 36"/>
                <a:gd name="T42" fmla="*/ 13 w 30"/>
                <a:gd name="T43" fmla="*/ 29 h 36"/>
                <a:gd name="T44" fmla="*/ 11 w 30"/>
                <a:gd name="T45" fmla="*/ 28 h 36"/>
                <a:gd name="T46" fmla="*/ 10 w 30"/>
                <a:gd name="T47" fmla="*/ 27 h 36"/>
                <a:gd name="T48" fmla="*/ 9 w 30"/>
                <a:gd name="T49" fmla="*/ 24 h 36"/>
                <a:gd name="T50" fmla="*/ 0 w 30"/>
                <a:gd name="T51" fmla="*/ 24 h 36"/>
                <a:gd name="T52" fmla="*/ 0 w 30"/>
                <a:gd name="T53" fmla="*/ 25 h 36"/>
                <a:gd name="T54" fmla="*/ 0 w 30"/>
                <a:gd name="T55" fmla="*/ 25 h 36"/>
                <a:gd name="T56" fmla="*/ 1 w 30"/>
                <a:gd name="T57" fmla="*/ 30 h 36"/>
                <a:gd name="T58" fmla="*/ 4 w 30"/>
                <a:gd name="T59" fmla="*/ 33 h 36"/>
                <a:gd name="T60" fmla="*/ 10 w 30"/>
                <a:gd name="T61" fmla="*/ 35 h 36"/>
                <a:gd name="T62" fmla="*/ 16 w 30"/>
                <a:gd name="T63" fmla="*/ 36 h 36"/>
                <a:gd name="T64" fmla="*/ 16 w 30"/>
                <a:gd name="T65" fmla="*/ 36 h 36"/>
                <a:gd name="T66" fmla="*/ 22 w 30"/>
                <a:gd name="T67" fmla="*/ 35 h 36"/>
                <a:gd name="T68" fmla="*/ 27 w 30"/>
                <a:gd name="T69" fmla="*/ 33 h 36"/>
                <a:gd name="T70" fmla="*/ 29 w 30"/>
                <a:gd name="T71" fmla="*/ 30 h 36"/>
                <a:gd name="T72" fmla="*/ 30 w 30"/>
                <a:gd name="T73" fmla="*/ 26 h 36"/>
                <a:gd name="T74" fmla="*/ 30 w 30"/>
                <a:gd name="T75" fmla="*/ 26 h 36"/>
                <a:gd name="T76" fmla="*/ 30 w 30"/>
                <a:gd name="T77" fmla="*/ 22 h 36"/>
                <a:gd name="T78" fmla="*/ 29 w 30"/>
                <a:gd name="T79" fmla="*/ 20 h 36"/>
                <a:gd name="T80" fmla="*/ 29 w 30"/>
                <a:gd name="T81" fmla="*/ 20 h 36"/>
                <a:gd name="T82" fmla="*/ 26 w 30"/>
                <a:gd name="T83" fmla="*/ 17 h 36"/>
                <a:gd name="T84" fmla="*/ 20 w 30"/>
                <a:gd name="T85" fmla="*/ 15 h 36"/>
                <a:gd name="T86" fmla="*/ 20 w 30"/>
                <a:gd name="T87" fmla="*/ 15 h 36"/>
                <a:gd name="T88" fmla="*/ 12 w 30"/>
                <a:gd name="T89" fmla="*/ 13 h 36"/>
                <a:gd name="T90" fmla="*/ 11 w 30"/>
                <a:gd name="T91" fmla="*/ 12 h 36"/>
                <a:gd name="T92" fmla="*/ 11 w 30"/>
                <a:gd name="T93" fmla="*/ 10 h 36"/>
                <a:gd name="T94" fmla="*/ 11 w 30"/>
                <a:gd name="T95" fmla="*/ 10 h 36"/>
                <a:gd name="T96" fmla="*/ 11 w 30"/>
                <a:gd name="T97" fmla="*/ 9 h 36"/>
                <a:gd name="T98" fmla="*/ 12 w 30"/>
                <a:gd name="T99" fmla="*/ 8 h 36"/>
                <a:gd name="T100" fmla="*/ 15 w 30"/>
                <a:gd name="T101" fmla="*/ 6 h 36"/>
                <a:gd name="T102" fmla="*/ 15 w 30"/>
                <a:gd name="T103" fmla="*/ 6 h 36"/>
                <a:gd name="T104" fmla="*/ 18 w 30"/>
                <a:gd name="T105" fmla="*/ 6 h 36"/>
                <a:gd name="T106" fmla="*/ 20 w 30"/>
                <a:gd name="T107" fmla="*/ 8 h 36"/>
                <a:gd name="T108" fmla="*/ 21 w 30"/>
                <a:gd name="T109" fmla="*/ 10 h 36"/>
                <a:gd name="T110" fmla="*/ 22 w 30"/>
                <a:gd name="T111" fmla="*/ 12 h 36"/>
                <a:gd name="T112" fmla="*/ 30 w 30"/>
                <a:gd name="T113" fmla="*/ 12 h 36"/>
                <a:gd name="T114" fmla="*/ 30 w 30"/>
                <a:gd name="T115" fmla="*/ 12 h 36"/>
                <a:gd name="T116" fmla="*/ 29 w 30"/>
                <a:gd name="T117" fmla="*/ 6 h 36"/>
                <a:gd name="T118" fmla="*/ 26 w 30"/>
                <a:gd name="T119" fmla="*/ 3 h 36"/>
                <a:gd name="T120" fmla="*/ 22 w 30"/>
                <a:gd name="T121" fmla="*/ 0 h 36"/>
                <a:gd name="T122" fmla="*/ 16 w 30"/>
                <a:gd name="T123" fmla="*/ 0 h 36"/>
                <a:gd name="T124" fmla="*/ 16 w 30"/>
                <a:gd name="T125" fmla="*/ 0 h 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10" y="35"/>
                  </a:lnTo>
                  <a:lnTo>
                    <a:pt x="16" y="36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9" y="20"/>
                  </a:lnTo>
                  <a:lnTo>
                    <a:pt x="26" y="17"/>
                  </a:lnTo>
                  <a:lnTo>
                    <a:pt x="20" y="15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6" name="Freeform 11"/>
            <p:cNvSpPr>
              <a:spLocks noEditPoints="1"/>
            </p:cNvSpPr>
            <p:nvPr userDrawn="1"/>
          </p:nvSpPr>
          <p:spPr bwMode="auto">
            <a:xfrm>
              <a:off x="689" y="4236"/>
              <a:ext cx="31" cy="36"/>
            </a:xfrm>
            <a:custGeom>
              <a:avLst/>
              <a:gdLst>
                <a:gd name="T0" fmla="*/ 16 w 31"/>
                <a:gd name="T1" fmla="*/ 8 h 36"/>
                <a:gd name="T2" fmla="*/ 20 w 31"/>
                <a:gd name="T3" fmla="*/ 9 h 36"/>
                <a:gd name="T4" fmla="*/ 21 w 31"/>
                <a:gd name="T5" fmla="*/ 13 h 36"/>
                <a:gd name="T6" fmla="*/ 20 w 31"/>
                <a:gd name="T7" fmla="*/ 13 h 36"/>
                <a:gd name="T8" fmla="*/ 14 w 31"/>
                <a:gd name="T9" fmla="*/ 14 h 36"/>
                <a:gd name="T10" fmla="*/ 8 w 31"/>
                <a:gd name="T11" fmla="*/ 16 h 36"/>
                <a:gd name="T12" fmla="*/ 4 w 31"/>
                <a:gd name="T13" fmla="*/ 18 h 36"/>
                <a:gd name="T14" fmla="*/ 1 w 31"/>
                <a:gd name="T15" fmla="*/ 22 h 36"/>
                <a:gd name="T16" fmla="*/ 0 w 31"/>
                <a:gd name="T17" fmla="*/ 27 h 36"/>
                <a:gd name="T18" fmla="*/ 3 w 31"/>
                <a:gd name="T19" fmla="*/ 33 h 36"/>
                <a:gd name="T20" fmla="*/ 13 w 31"/>
                <a:gd name="T21" fmla="*/ 36 h 36"/>
                <a:gd name="T22" fmla="*/ 16 w 31"/>
                <a:gd name="T23" fmla="*/ 36 h 36"/>
                <a:gd name="T24" fmla="*/ 20 w 31"/>
                <a:gd name="T25" fmla="*/ 33 h 36"/>
                <a:gd name="T26" fmla="*/ 22 w 31"/>
                <a:gd name="T27" fmla="*/ 31 h 36"/>
                <a:gd name="T28" fmla="*/ 22 w 31"/>
                <a:gd name="T29" fmla="*/ 32 h 36"/>
                <a:gd name="T30" fmla="*/ 31 w 31"/>
                <a:gd name="T31" fmla="*/ 35 h 36"/>
                <a:gd name="T32" fmla="*/ 30 w 31"/>
                <a:gd name="T33" fmla="*/ 32 h 36"/>
                <a:gd name="T34" fmla="*/ 30 w 31"/>
                <a:gd name="T35" fmla="*/ 14 h 36"/>
                <a:gd name="T36" fmla="*/ 30 w 31"/>
                <a:gd name="T37" fmla="*/ 9 h 36"/>
                <a:gd name="T38" fmla="*/ 29 w 31"/>
                <a:gd name="T39" fmla="*/ 5 h 36"/>
                <a:gd name="T40" fmla="*/ 25 w 31"/>
                <a:gd name="T41" fmla="*/ 1 h 36"/>
                <a:gd name="T42" fmla="*/ 17 w 31"/>
                <a:gd name="T43" fmla="*/ 0 h 36"/>
                <a:gd name="T44" fmla="*/ 12 w 31"/>
                <a:gd name="T45" fmla="*/ 0 h 36"/>
                <a:gd name="T46" fmla="*/ 6 w 31"/>
                <a:gd name="T47" fmla="*/ 2 h 36"/>
                <a:gd name="T48" fmla="*/ 3 w 31"/>
                <a:gd name="T49" fmla="*/ 5 h 36"/>
                <a:gd name="T50" fmla="*/ 9 w 31"/>
                <a:gd name="T51" fmla="*/ 11 h 36"/>
                <a:gd name="T52" fmla="*/ 11 w 31"/>
                <a:gd name="T53" fmla="*/ 10 h 36"/>
                <a:gd name="T54" fmla="*/ 16 w 31"/>
                <a:gd name="T55" fmla="*/ 8 h 36"/>
                <a:gd name="T56" fmla="*/ 21 w 31"/>
                <a:gd name="T57" fmla="*/ 20 h 36"/>
                <a:gd name="T58" fmla="*/ 20 w 31"/>
                <a:gd name="T59" fmla="*/ 25 h 36"/>
                <a:gd name="T60" fmla="*/ 18 w 31"/>
                <a:gd name="T61" fmla="*/ 29 h 36"/>
                <a:gd name="T62" fmla="*/ 15 w 31"/>
                <a:gd name="T63" fmla="*/ 29 h 36"/>
                <a:gd name="T64" fmla="*/ 11 w 31"/>
                <a:gd name="T65" fmla="*/ 28 h 36"/>
                <a:gd name="T66" fmla="*/ 9 w 31"/>
                <a:gd name="T67" fmla="*/ 26 h 36"/>
                <a:gd name="T68" fmla="*/ 9 w 31"/>
                <a:gd name="T69" fmla="*/ 22 h 36"/>
                <a:gd name="T70" fmla="*/ 16 w 31"/>
                <a:gd name="T71" fmla="*/ 20 h 36"/>
                <a:gd name="T72" fmla="*/ 21 w 31"/>
                <a:gd name="T73" fmla="*/ 2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" h="36">
                  <a:moveTo>
                    <a:pt x="16" y="8"/>
                  </a:moveTo>
                  <a:lnTo>
                    <a:pt x="16" y="8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7" y="35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2" y="35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14"/>
                  </a:lnTo>
                  <a:lnTo>
                    <a:pt x="30" y="9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6" y="8"/>
                  </a:lnTo>
                  <a:close/>
                  <a:moveTo>
                    <a:pt x="21" y="20"/>
                  </a:moveTo>
                  <a:lnTo>
                    <a:pt x="21" y="20"/>
                  </a:lnTo>
                  <a:lnTo>
                    <a:pt x="20" y="25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7" name="Freeform 12"/>
            <p:cNvSpPr>
              <a:spLocks noEditPoints="1"/>
            </p:cNvSpPr>
            <p:nvPr userDrawn="1"/>
          </p:nvSpPr>
          <p:spPr bwMode="auto">
            <a:xfrm>
              <a:off x="724" y="4236"/>
              <a:ext cx="37" cy="50"/>
            </a:xfrm>
            <a:custGeom>
              <a:avLst/>
              <a:gdLst>
                <a:gd name="T0" fmla="*/ 25 w 37"/>
                <a:gd name="T1" fmla="*/ 1 h 50"/>
                <a:gd name="T2" fmla="*/ 19 w 37"/>
                <a:gd name="T3" fmla="*/ 0 h 50"/>
                <a:gd name="T4" fmla="*/ 8 w 37"/>
                <a:gd name="T5" fmla="*/ 3 h 50"/>
                <a:gd name="T6" fmla="*/ 4 w 37"/>
                <a:gd name="T7" fmla="*/ 12 h 50"/>
                <a:gd name="T8" fmla="*/ 5 w 37"/>
                <a:gd name="T9" fmla="*/ 15 h 50"/>
                <a:gd name="T10" fmla="*/ 7 w 37"/>
                <a:gd name="T11" fmla="*/ 20 h 50"/>
                <a:gd name="T12" fmla="*/ 10 w 37"/>
                <a:gd name="T13" fmla="*/ 22 h 50"/>
                <a:gd name="T14" fmla="*/ 4 w 37"/>
                <a:gd name="T15" fmla="*/ 26 h 50"/>
                <a:gd name="T16" fmla="*/ 4 w 37"/>
                <a:gd name="T17" fmla="*/ 28 h 50"/>
                <a:gd name="T18" fmla="*/ 8 w 37"/>
                <a:gd name="T19" fmla="*/ 32 h 50"/>
                <a:gd name="T20" fmla="*/ 5 w 37"/>
                <a:gd name="T21" fmla="*/ 33 h 50"/>
                <a:gd name="T22" fmla="*/ 0 w 37"/>
                <a:gd name="T23" fmla="*/ 37 h 50"/>
                <a:gd name="T24" fmla="*/ 0 w 37"/>
                <a:gd name="T25" fmla="*/ 40 h 50"/>
                <a:gd name="T26" fmla="*/ 1 w 37"/>
                <a:gd name="T27" fmla="*/ 44 h 50"/>
                <a:gd name="T28" fmla="*/ 11 w 37"/>
                <a:gd name="T29" fmla="*/ 49 h 50"/>
                <a:gd name="T30" fmla="*/ 18 w 37"/>
                <a:gd name="T31" fmla="*/ 50 h 50"/>
                <a:gd name="T32" fmla="*/ 31 w 37"/>
                <a:gd name="T33" fmla="*/ 47 h 50"/>
                <a:gd name="T34" fmla="*/ 36 w 37"/>
                <a:gd name="T35" fmla="*/ 38 h 50"/>
                <a:gd name="T36" fmla="*/ 35 w 37"/>
                <a:gd name="T37" fmla="*/ 34 h 50"/>
                <a:gd name="T38" fmla="*/ 32 w 37"/>
                <a:gd name="T39" fmla="*/ 31 h 50"/>
                <a:gd name="T40" fmla="*/ 20 w 37"/>
                <a:gd name="T41" fmla="*/ 28 h 50"/>
                <a:gd name="T42" fmla="*/ 13 w 37"/>
                <a:gd name="T43" fmla="*/ 27 h 50"/>
                <a:gd name="T44" fmla="*/ 12 w 37"/>
                <a:gd name="T45" fmla="*/ 26 h 50"/>
                <a:gd name="T46" fmla="*/ 13 w 37"/>
                <a:gd name="T47" fmla="*/ 25 h 50"/>
                <a:gd name="T48" fmla="*/ 20 w 37"/>
                <a:gd name="T49" fmla="*/ 24 h 50"/>
                <a:gd name="T50" fmla="*/ 25 w 37"/>
                <a:gd name="T51" fmla="*/ 22 h 50"/>
                <a:gd name="T52" fmla="*/ 31 w 37"/>
                <a:gd name="T53" fmla="*/ 17 h 50"/>
                <a:gd name="T54" fmla="*/ 32 w 37"/>
                <a:gd name="T55" fmla="*/ 14 h 50"/>
                <a:gd name="T56" fmla="*/ 30 w 37"/>
                <a:gd name="T57" fmla="*/ 8 h 50"/>
                <a:gd name="T58" fmla="*/ 37 w 37"/>
                <a:gd name="T59" fmla="*/ 1 h 50"/>
                <a:gd name="T60" fmla="*/ 25 w 37"/>
                <a:gd name="T61" fmla="*/ 1 h 50"/>
                <a:gd name="T62" fmla="*/ 24 w 37"/>
                <a:gd name="T63" fmla="*/ 12 h 50"/>
                <a:gd name="T64" fmla="*/ 22 w 37"/>
                <a:gd name="T65" fmla="*/ 16 h 50"/>
                <a:gd name="T66" fmla="*/ 18 w 37"/>
                <a:gd name="T67" fmla="*/ 17 h 50"/>
                <a:gd name="T68" fmla="*/ 15 w 37"/>
                <a:gd name="T69" fmla="*/ 17 h 50"/>
                <a:gd name="T70" fmla="*/ 12 w 37"/>
                <a:gd name="T71" fmla="*/ 14 h 50"/>
                <a:gd name="T72" fmla="*/ 11 w 37"/>
                <a:gd name="T73" fmla="*/ 12 h 50"/>
                <a:gd name="T74" fmla="*/ 13 w 37"/>
                <a:gd name="T75" fmla="*/ 9 h 50"/>
                <a:gd name="T76" fmla="*/ 18 w 37"/>
                <a:gd name="T77" fmla="*/ 6 h 50"/>
                <a:gd name="T78" fmla="*/ 20 w 37"/>
                <a:gd name="T79" fmla="*/ 8 h 50"/>
                <a:gd name="T80" fmla="*/ 23 w 37"/>
                <a:gd name="T81" fmla="*/ 10 h 50"/>
                <a:gd name="T82" fmla="*/ 24 w 37"/>
                <a:gd name="T83" fmla="*/ 12 h 50"/>
                <a:gd name="T84" fmla="*/ 26 w 37"/>
                <a:gd name="T85" fmla="*/ 40 h 50"/>
                <a:gd name="T86" fmla="*/ 24 w 37"/>
                <a:gd name="T87" fmla="*/ 43 h 50"/>
                <a:gd name="T88" fmla="*/ 18 w 37"/>
                <a:gd name="T89" fmla="*/ 44 h 50"/>
                <a:gd name="T90" fmla="*/ 14 w 37"/>
                <a:gd name="T91" fmla="*/ 44 h 50"/>
                <a:gd name="T92" fmla="*/ 9 w 37"/>
                <a:gd name="T93" fmla="*/ 41 h 50"/>
                <a:gd name="T94" fmla="*/ 8 w 37"/>
                <a:gd name="T95" fmla="*/ 40 h 50"/>
                <a:gd name="T96" fmla="*/ 10 w 37"/>
                <a:gd name="T97" fmla="*/ 36 h 50"/>
                <a:gd name="T98" fmla="*/ 17 w 37"/>
                <a:gd name="T99" fmla="*/ 35 h 50"/>
                <a:gd name="T100" fmla="*/ 18 w 37"/>
                <a:gd name="T101" fmla="*/ 35 h 50"/>
                <a:gd name="T102" fmla="*/ 22 w 37"/>
                <a:gd name="T103" fmla="*/ 35 h 50"/>
                <a:gd name="T104" fmla="*/ 26 w 37"/>
                <a:gd name="T105" fmla="*/ 37 h 50"/>
                <a:gd name="T106" fmla="*/ 26 w 37"/>
                <a:gd name="T107" fmla="*/ 40 h 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7" h="50">
                  <a:moveTo>
                    <a:pt x="25" y="1"/>
                  </a:move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8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5" y="47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25" y="49"/>
                  </a:lnTo>
                  <a:lnTo>
                    <a:pt x="31" y="47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5" y="34"/>
                  </a:lnTo>
                  <a:lnTo>
                    <a:pt x="32" y="31"/>
                  </a:lnTo>
                  <a:lnTo>
                    <a:pt x="27" y="29"/>
                  </a:lnTo>
                  <a:lnTo>
                    <a:pt x="20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31" y="17"/>
                  </a:lnTo>
                  <a:lnTo>
                    <a:pt x="32" y="14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37" y="8"/>
                  </a:lnTo>
                  <a:lnTo>
                    <a:pt x="37" y="1"/>
                  </a:lnTo>
                  <a:lnTo>
                    <a:pt x="25" y="1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2"/>
                  </a:lnTo>
                  <a:close/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10" y="36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4" y="36"/>
                  </a:lnTo>
                  <a:lnTo>
                    <a:pt x="26" y="37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8" name="Freeform 13"/>
            <p:cNvSpPr>
              <a:spLocks noEditPoints="1"/>
            </p:cNvSpPr>
            <p:nvPr userDrawn="1"/>
          </p:nvSpPr>
          <p:spPr bwMode="auto">
            <a:xfrm>
              <a:off x="764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8 w 33"/>
                <a:gd name="T17" fmla="*/ 0 h 36"/>
                <a:gd name="T18" fmla="*/ 18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2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2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9" name="Freeform 14"/>
            <p:cNvSpPr>
              <a:spLocks/>
            </p:cNvSpPr>
            <p:nvPr userDrawn="1"/>
          </p:nvSpPr>
          <p:spPr bwMode="auto">
            <a:xfrm>
              <a:off x="803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2 w 32"/>
                <a:gd name="T15" fmla="*/ 11 h 35"/>
                <a:gd name="T16" fmla="*/ 13 w 32"/>
                <a:gd name="T17" fmla="*/ 9 h 35"/>
                <a:gd name="T18" fmla="*/ 16 w 32"/>
                <a:gd name="T19" fmla="*/ 8 h 35"/>
                <a:gd name="T20" fmla="*/ 16 w 32"/>
                <a:gd name="T21" fmla="*/ 8 h 35"/>
                <a:gd name="T22" fmla="*/ 20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3 w 32"/>
                <a:gd name="T29" fmla="*/ 17 h 35"/>
                <a:gd name="T30" fmla="*/ 23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2 w 32"/>
                <a:gd name="T39" fmla="*/ 9 h 35"/>
                <a:gd name="T40" fmla="*/ 29 w 32"/>
                <a:gd name="T41" fmla="*/ 5 h 35"/>
                <a:gd name="T42" fmla="*/ 29 w 32"/>
                <a:gd name="T43" fmla="*/ 5 h 35"/>
                <a:gd name="T44" fmla="*/ 28 w 32"/>
                <a:gd name="T45" fmla="*/ 3 h 35"/>
                <a:gd name="T46" fmla="*/ 26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6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9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0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3" y="17"/>
                  </a:lnTo>
                  <a:lnTo>
                    <a:pt x="23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0" name="Freeform 15"/>
            <p:cNvSpPr>
              <a:spLocks/>
            </p:cNvSpPr>
            <p:nvPr userDrawn="1"/>
          </p:nvSpPr>
          <p:spPr bwMode="auto">
            <a:xfrm>
              <a:off x="840" y="4226"/>
              <a:ext cx="24" cy="46"/>
            </a:xfrm>
            <a:custGeom>
              <a:avLst/>
              <a:gdLst>
                <a:gd name="T0" fmla="*/ 15 w 24"/>
                <a:gd name="T1" fmla="*/ 0 h 46"/>
                <a:gd name="T2" fmla="*/ 6 w 24"/>
                <a:gd name="T3" fmla="*/ 0 h 46"/>
                <a:gd name="T4" fmla="*/ 6 w 24"/>
                <a:gd name="T5" fmla="*/ 11 h 46"/>
                <a:gd name="T6" fmla="*/ 0 w 24"/>
                <a:gd name="T7" fmla="*/ 11 h 46"/>
                <a:gd name="T8" fmla="*/ 0 w 24"/>
                <a:gd name="T9" fmla="*/ 18 h 46"/>
                <a:gd name="T10" fmla="*/ 5 w 24"/>
                <a:gd name="T11" fmla="*/ 18 h 46"/>
                <a:gd name="T12" fmla="*/ 5 w 24"/>
                <a:gd name="T13" fmla="*/ 31 h 46"/>
                <a:gd name="T14" fmla="*/ 5 w 24"/>
                <a:gd name="T15" fmla="*/ 31 h 46"/>
                <a:gd name="T16" fmla="*/ 5 w 24"/>
                <a:gd name="T17" fmla="*/ 35 h 46"/>
                <a:gd name="T18" fmla="*/ 5 w 24"/>
                <a:gd name="T19" fmla="*/ 35 h 46"/>
                <a:gd name="T20" fmla="*/ 5 w 24"/>
                <a:gd name="T21" fmla="*/ 40 h 46"/>
                <a:gd name="T22" fmla="*/ 7 w 24"/>
                <a:gd name="T23" fmla="*/ 43 h 46"/>
                <a:gd name="T24" fmla="*/ 7 w 24"/>
                <a:gd name="T25" fmla="*/ 43 h 46"/>
                <a:gd name="T26" fmla="*/ 11 w 24"/>
                <a:gd name="T27" fmla="*/ 45 h 46"/>
                <a:gd name="T28" fmla="*/ 15 w 24"/>
                <a:gd name="T29" fmla="*/ 46 h 46"/>
                <a:gd name="T30" fmla="*/ 15 w 24"/>
                <a:gd name="T31" fmla="*/ 46 h 46"/>
                <a:gd name="T32" fmla="*/ 19 w 24"/>
                <a:gd name="T33" fmla="*/ 46 h 46"/>
                <a:gd name="T34" fmla="*/ 24 w 24"/>
                <a:gd name="T35" fmla="*/ 44 h 46"/>
                <a:gd name="T36" fmla="*/ 24 w 24"/>
                <a:gd name="T37" fmla="*/ 37 h 46"/>
                <a:gd name="T38" fmla="*/ 24 w 24"/>
                <a:gd name="T39" fmla="*/ 37 h 46"/>
                <a:gd name="T40" fmla="*/ 18 w 24"/>
                <a:gd name="T41" fmla="*/ 38 h 46"/>
                <a:gd name="T42" fmla="*/ 18 w 24"/>
                <a:gd name="T43" fmla="*/ 38 h 46"/>
                <a:gd name="T44" fmla="*/ 16 w 24"/>
                <a:gd name="T45" fmla="*/ 38 h 46"/>
                <a:gd name="T46" fmla="*/ 15 w 24"/>
                <a:gd name="T47" fmla="*/ 38 h 46"/>
                <a:gd name="T48" fmla="*/ 15 w 24"/>
                <a:gd name="T49" fmla="*/ 34 h 46"/>
                <a:gd name="T50" fmla="*/ 15 w 24"/>
                <a:gd name="T51" fmla="*/ 34 h 46"/>
                <a:gd name="T52" fmla="*/ 15 w 24"/>
                <a:gd name="T53" fmla="*/ 31 h 46"/>
                <a:gd name="T54" fmla="*/ 15 w 24"/>
                <a:gd name="T55" fmla="*/ 18 h 46"/>
                <a:gd name="T56" fmla="*/ 23 w 24"/>
                <a:gd name="T57" fmla="*/ 18 h 46"/>
                <a:gd name="T58" fmla="*/ 23 w 24"/>
                <a:gd name="T59" fmla="*/ 11 h 46"/>
                <a:gd name="T60" fmla="*/ 15 w 24"/>
                <a:gd name="T61" fmla="*/ 11 h 46"/>
                <a:gd name="T62" fmla="*/ 15 w 24"/>
                <a:gd name="T63" fmla="*/ 0 h 46"/>
                <a:gd name="T64" fmla="*/ 15 w 24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" h="46">
                  <a:moveTo>
                    <a:pt x="15" y="0"/>
                  </a:moveTo>
                  <a:lnTo>
                    <a:pt x="6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4" y="44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18"/>
                  </a:lnTo>
                  <a:lnTo>
                    <a:pt x="23" y="18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1" name="Freeform 16"/>
            <p:cNvSpPr>
              <a:spLocks/>
            </p:cNvSpPr>
            <p:nvPr userDrawn="1"/>
          </p:nvSpPr>
          <p:spPr bwMode="auto">
            <a:xfrm>
              <a:off x="869" y="4237"/>
              <a:ext cx="32" cy="35"/>
            </a:xfrm>
            <a:custGeom>
              <a:avLst/>
              <a:gdLst>
                <a:gd name="T0" fmla="*/ 0 w 32"/>
                <a:gd name="T1" fmla="*/ 20 h 35"/>
                <a:gd name="T2" fmla="*/ 0 w 32"/>
                <a:gd name="T3" fmla="*/ 20 h 35"/>
                <a:gd name="T4" fmla="*/ 0 w 32"/>
                <a:gd name="T5" fmla="*/ 25 h 35"/>
                <a:gd name="T6" fmla="*/ 1 w 32"/>
                <a:gd name="T7" fmla="*/ 28 h 35"/>
                <a:gd name="T8" fmla="*/ 1 w 32"/>
                <a:gd name="T9" fmla="*/ 28 h 35"/>
                <a:gd name="T10" fmla="*/ 3 w 32"/>
                <a:gd name="T11" fmla="*/ 31 h 35"/>
                <a:gd name="T12" fmla="*/ 5 w 32"/>
                <a:gd name="T13" fmla="*/ 33 h 35"/>
                <a:gd name="T14" fmla="*/ 9 w 32"/>
                <a:gd name="T15" fmla="*/ 34 h 35"/>
                <a:gd name="T16" fmla="*/ 13 w 32"/>
                <a:gd name="T17" fmla="*/ 35 h 35"/>
                <a:gd name="T18" fmla="*/ 13 w 32"/>
                <a:gd name="T19" fmla="*/ 35 h 35"/>
                <a:gd name="T20" fmla="*/ 16 w 32"/>
                <a:gd name="T21" fmla="*/ 35 h 35"/>
                <a:gd name="T22" fmla="*/ 18 w 32"/>
                <a:gd name="T23" fmla="*/ 34 h 35"/>
                <a:gd name="T24" fmla="*/ 21 w 32"/>
                <a:gd name="T25" fmla="*/ 32 h 35"/>
                <a:gd name="T26" fmla="*/ 23 w 32"/>
                <a:gd name="T27" fmla="*/ 30 h 35"/>
                <a:gd name="T28" fmla="*/ 23 w 32"/>
                <a:gd name="T29" fmla="*/ 30 h 35"/>
                <a:gd name="T30" fmla="*/ 24 w 32"/>
                <a:gd name="T31" fmla="*/ 34 h 35"/>
                <a:gd name="T32" fmla="*/ 32 w 32"/>
                <a:gd name="T33" fmla="*/ 34 h 35"/>
                <a:gd name="T34" fmla="*/ 32 w 32"/>
                <a:gd name="T35" fmla="*/ 34 h 35"/>
                <a:gd name="T36" fmla="*/ 31 w 32"/>
                <a:gd name="T37" fmla="*/ 33 h 35"/>
                <a:gd name="T38" fmla="*/ 31 w 32"/>
                <a:gd name="T39" fmla="*/ 33 h 35"/>
                <a:gd name="T40" fmla="*/ 31 w 32"/>
                <a:gd name="T41" fmla="*/ 29 h 35"/>
                <a:gd name="T42" fmla="*/ 31 w 32"/>
                <a:gd name="T43" fmla="*/ 29 h 35"/>
                <a:gd name="T44" fmla="*/ 31 w 32"/>
                <a:gd name="T45" fmla="*/ 26 h 35"/>
                <a:gd name="T46" fmla="*/ 31 w 32"/>
                <a:gd name="T47" fmla="*/ 24 h 35"/>
                <a:gd name="T48" fmla="*/ 31 w 32"/>
                <a:gd name="T49" fmla="*/ 0 h 35"/>
                <a:gd name="T50" fmla="*/ 22 w 32"/>
                <a:gd name="T51" fmla="*/ 0 h 35"/>
                <a:gd name="T52" fmla="*/ 22 w 32"/>
                <a:gd name="T53" fmla="*/ 18 h 35"/>
                <a:gd name="T54" fmla="*/ 22 w 32"/>
                <a:gd name="T55" fmla="*/ 18 h 35"/>
                <a:gd name="T56" fmla="*/ 22 w 32"/>
                <a:gd name="T57" fmla="*/ 23 h 35"/>
                <a:gd name="T58" fmla="*/ 21 w 32"/>
                <a:gd name="T59" fmla="*/ 25 h 35"/>
                <a:gd name="T60" fmla="*/ 18 w 32"/>
                <a:gd name="T61" fmla="*/ 27 h 35"/>
                <a:gd name="T62" fmla="*/ 15 w 32"/>
                <a:gd name="T63" fmla="*/ 27 h 35"/>
                <a:gd name="T64" fmla="*/ 15 w 32"/>
                <a:gd name="T65" fmla="*/ 27 h 35"/>
                <a:gd name="T66" fmla="*/ 13 w 32"/>
                <a:gd name="T67" fmla="*/ 27 h 35"/>
                <a:gd name="T68" fmla="*/ 11 w 32"/>
                <a:gd name="T69" fmla="*/ 26 h 35"/>
                <a:gd name="T70" fmla="*/ 10 w 32"/>
                <a:gd name="T71" fmla="*/ 23 h 35"/>
                <a:gd name="T72" fmla="*/ 10 w 32"/>
                <a:gd name="T73" fmla="*/ 19 h 35"/>
                <a:gd name="T74" fmla="*/ 10 w 32"/>
                <a:gd name="T75" fmla="*/ 0 h 35"/>
                <a:gd name="T76" fmla="*/ 0 w 32"/>
                <a:gd name="T77" fmla="*/ 0 h 35"/>
                <a:gd name="T78" fmla="*/ 0 w 32"/>
                <a:gd name="T79" fmla="*/ 20 h 35"/>
                <a:gd name="T80" fmla="*/ 0 w 32"/>
                <a:gd name="T81" fmla="*/ 20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2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9" y="34"/>
                  </a:lnTo>
                  <a:lnTo>
                    <a:pt x="13" y="35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4" y="34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22" y="23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2" name="Freeform 17"/>
            <p:cNvSpPr>
              <a:spLocks/>
            </p:cNvSpPr>
            <p:nvPr userDrawn="1"/>
          </p:nvSpPr>
          <p:spPr bwMode="auto">
            <a:xfrm>
              <a:off x="910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0 w 22"/>
                <a:gd name="T5" fmla="*/ 12 h 35"/>
                <a:gd name="T6" fmla="*/ 0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1 w 22"/>
                <a:gd name="T17" fmla="*/ 11 h 35"/>
                <a:gd name="T18" fmla="*/ 13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1 w 22"/>
                <a:gd name="T43" fmla="*/ 4 h 35"/>
                <a:gd name="T44" fmla="*/ 9 w 22"/>
                <a:gd name="T45" fmla="*/ 8 h 35"/>
                <a:gd name="T46" fmla="*/ 9 w 22"/>
                <a:gd name="T47" fmla="*/ 8 h 35"/>
                <a:gd name="T48" fmla="*/ 9 w 22"/>
                <a:gd name="T49" fmla="*/ 6 h 35"/>
                <a:gd name="T50" fmla="*/ 9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3" name="Freeform 18"/>
            <p:cNvSpPr>
              <a:spLocks/>
            </p:cNvSpPr>
            <p:nvPr userDrawn="1"/>
          </p:nvSpPr>
          <p:spPr bwMode="auto">
            <a:xfrm>
              <a:off x="949" y="4221"/>
              <a:ext cx="24" cy="50"/>
            </a:xfrm>
            <a:custGeom>
              <a:avLst/>
              <a:gdLst>
                <a:gd name="T0" fmla="*/ 14 w 24"/>
                <a:gd name="T1" fmla="*/ 15 h 50"/>
                <a:gd name="T2" fmla="*/ 14 w 24"/>
                <a:gd name="T3" fmla="*/ 15 h 50"/>
                <a:gd name="T4" fmla="*/ 15 w 24"/>
                <a:gd name="T5" fmla="*/ 10 h 50"/>
                <a:gd name="T6" fmla="*/ 16 w 24"/>
                <a:gd name="T7" fmla="*/ 9 h 50"/>
                <a:gd name="T8" fmla="*/ 17 w 24"/>
                <a:gd name="T9" fmla="*/ 8 h 50"/>
                <a:gd name="T10" fmla="*/ 17 w 24"/>
                <a:gd name="T11" fmla="*/ 8 h 50"/>
                <a:gd name="T12" fmla="*/ 24 w 24"/>
                <a:gd name="T13" fmla="*/ 9 h 50"/>
                <a:gd name="T14" fmla="*/ 24 w 24"/>
                <a:gd name="T15" fmla="*/ 2 h 50"/>
                <a:gd name="T16" fmla="*/ 24 w 24"/>
                <a:gd name="T17" fmla="*/ 2 h 50"/>
                <a:gd name="T18" fmla="*/ 19 w 24"/>
                <a:gd name="T19" fmla="*/ 0 h 50"/>
                <a:gd name="T20" fmla="*/ 16 w 24"/>
                <a:gd name="T21" fmla="*/ 0 h 50"/>
                <a:gd name="T22" fmla="*/ 16 w 24"/>
                <a:gd name="T23" fmla="*/ 0 h 50"/>
                <a:gd name="T24" fmla="*/ 12 w 24"/>
                <a:gd name="T25" fmla="*/ 1 h 50"/>
                <a:gd name="T26" fmla="*/ 10 w 24"/>
                <a:gd name="T27" fmla="*/ 2 h 50"/>
                <a:gd name="T28" fmla="*/ 10 w 24"/>
                <a:gd name="T29" fmla="*/ 2 h 50"/>
                <a:gd name="T30" fmla="*/ 8 w 24"/>
                <a:gd name="T31" fmla="*/ 3 h 50"/>
                <a:gd name="T32" fmla="*/ 5 w 24"/>
                <a:gd name="T33" fmla="*/ 7 h 50"/>
                <a:gd name="T34" fmla="*/ 5 w 24"/>
                <a:gd name="T35" fmla="*/ 10 h 50"/>
                <a:gd name="T36" fmla="*/ 4 w 24"/>
                <a:gd name="T37" fmla="*/ 14 h 50"/>
                <a:gd name="T38" fmla="*/ 4 w 24"/>
                <a:gd name="T39" fmla="*/ 16 h 50"/>
                <a:gd name="T40" fmla="*/ 0 w 24"/>
                <a:gd name="T41" fmla="*/ 16 h 50"/>
                <a:gd name="T42" fmla="*/ 0 w 24"/>
                <a:gd name="T43" fmla="*/ 23 h 50"/>
                <a:gd name="T44" fmla="*/ 4 w 24"/>
                <a:gd name="T45" fmla="*/ 23 h 50"/>
                <a:gd name="T46" fmla="*/ 4 w 24"/>
                <a:gd name="T47" fmla="*/ 50 h 50"/>
                <a:gd name="T48" fmla="*/ 14 w 24"/>
                <a:gd name="T49" fmla="*/ 50 h 50"/>
                <a:gd name="T50" fmla="*/ 14 w 24"/>
                <a:gd name="T51" fmla="*/ 23 h 50"/>
                <a:gd name="T52" fmla="*/ 23 w 24"/>
                <a:gd name="T53" fmla="*/ 23 h 50"/>
                <a:gd name="T54" fmla="*/ 23 w 24"/>
                <a:gd name="T55" fmla="*/ 16 h 50"/>
                <a:gd name="T56" fmla="*/ 14 w 24"/>
                <a:gd name="T57" fmla="*/ 16 h 50"/>
                <a:gd name="T58" fmla="*/ 14 w 24"/>
                <a:gd name="T59" fmla="*/ 15 h 50"/>
                <a:gd name="T60" fmla="*/ 14 w 24"/>
                <a:gd name="T61" fmla="*/ 15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" h="50">
                  <a:moveTo>
                    <a:pt x="14" y="15"/>
                  </a:moveTo>
                  <a:lnTo>
                    <a:pt x="14" y="15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24" y="9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50"/>
                  </a:lnTo>
                  <a:lnTo>
                    <a:pt x="14" y="50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4" name="Freeform 19"/>
            <p:cNvSpPr>
              <a:spLocks noEditPoints="1"/>
            </p:cNvSpPr>
            <p:nvPr userDrawn="1"/>
          </p:nvSpPr>
          <p:spPr bwMode="auto">
            <a:xfrm>
              <a:off x="976" y="4222"/>
              <a:ext cx="32" cy="50"/>
            </a:xfrm>
            <a:custGeom>
              <a:avLst/>
              <a:gdLst>
                <a:gd name="T0" fmla="*/ 0 w 32"/>
                <a:gd name="T1" fmla="*/ 35 h 50"/>
                <a:gd name="T2" fmla="*/ 1 w 32"/>
                <a:gd name="T3" fmla="*/ 43 h 50"/>
                <a:gd name="T4" fmla="*/ 3 w 32"/>
                <a:gd name="T5" fmla="*/ 46 h 50"/>
                <a:gd name="T6" fmla="*/ 10 w 32"/>
                <a:gd name="T7" fmla="*/ 49 h 50"/>
                <a:gd name="T8" fmla="*/ 13 w 32"/>
                <a:gd name="T9" fmla="*/ 50 h 50"/>
                <a:gd name="T10" fmla="*/ 18 w 32"/>
                <a:gd name="T11" fmla="*/ 49 h 50"/>
                <a:gd name="T12" fmla="*/ 23 w 32"/>
                <a:gd name="T13" fmla="*/ 45 h 50"/>
                <a:gd name="T14" fmla="*/ 24 w 32"/>
                <a:gd name="T15" fmla="*/ 49 h 50"/>
                <a:gd name="T16" fmla="*/ 32 w 32"/>
                <a:gd name="T17" fmla="*/ 49 h 50"/>
                <a:gd name="T18" fmla="*/ 32 w 32"/>
                <a:gd name="T19" fmla="*/ 48 h 50"/>
                <a:gd name="T20" fmla="*/ 31 w 32"/>
                <a:gd name="T21" fmla="*/ 44 h 50"/>
                <a:gd name="T22" fmla="*/ 31 w 32"/>
                <a:gd name="T23" fmla="*/ 39 h 50"/>
                <a:gd name="T24" fmla="*/ 23 w 32"/>
                <a:gd name="T25" fmla="*/ 15 h 50"/>
                <a:gd name="T26" fmla="*/ 23 w 32"/>
                <a:gd name="T27" fmla="*/ 33 h 50"/>
                <a:gd name="T28" fmla="*/ 21 w 32"/>
                <a:gd name="T29" fmla="*/ 40 h 50"/>
                <a:gd name="T30" fmla="*/ 15 w 32"/>
                <a:gd name="T31" fmla="*/ 42 h 50"/>
                <a:gd name="T32" fmla="*/ 13 w 32"/>
                <a:gd name="T33" fmla="*/ 42 h 50"/>
                <a:gd name="T34" fmla="*/ 10 w 32"/>
                <a:gd name="T35" fmla="*/ 38 h 50"/>
                <a:gd name="T36" fmla="*/ 10 w 32"/>
                <a:gd name="T37" fmla="*/ 15 h 50"/>
                <a:gd name="T38" fmla="*/ 0 w 32"/>
                <a:gd name="T39" fmla="*/ 35 h 50"/>
                <a:gd name="T40" fmla="*/ 3 w 32"/>
                <a:gd name="T41" fmla="*/ 6 h 50"/>
                <a:gd name="T42" fmla="*/ 3 w 32"/>
                <a:gd name="T43" fmla="*/ 8 h 50"/>
                <a:gd name="T44" fmla="*/ 6 w 32"/>
                <a:gd name="T45" fmla="*/ 10 h 50"/>
                <a:gd name="T46" fmla="*/ 9 w 32"/>
                <a:gd name="T47" fmla="*/ 11 h 50"/>
                <a:gd name="T48" fmla="*/ 12 w 32"/>
                <a:gd name="T49" fmla="*/ 9 h 50"/>
                <a:gd name="T50" fmla="*/ 13 w 32"/>
                <a:gd name="T51" fmla="*/ 6 h 50"/>
                <a:gd name="T52" fmla="*/ 13 w 32"/>
                <a:gd name="T53" fmla="*/ 3 h 50"/>
                <a:gd name="T54" fmla="*/ 11 w 32"/>
                <a:gd name="T55" fmla="*/ 1 h 50"/>
                <a:gd name="T56" fmla="*/ 9 w 32"/>
                <a:gd name="T57" fmla="*/ 0 h 50"/>
                <a:gd name="T58" fmla="*/ 4 w 32"/>
                <a:gd name="T59" fmla="*/ 2 h 50"/>
                <a:gd name="T60" fmla="*/ 3 w 32"/>
                <a:gd name="T61" fmla="*/ 6 h 50"/>
                <a:gd name="T62" fmla="*/ 18 w 32"/>
                <a:gd name="T63" fmla="*/ 6 h 50"/>
                <a:gd name="T64" fmla="*/ 18 w 32"/>
                <a:gd name="T65" fmla="*/ 8 h 50"/>
                <a:gd name="T66" fmla="*/ 22 w 32"/>
                <a:gd name="T67" fmla="*/ 10 h 50"/>
                <a:gd name="T68" fmla="*/ 24 w 32"/>
                <a:gd name="T69" fmla="*/ 11 h 50"/>
                <a:gd name="T70" fmla="*/ 27 w 32"/>
                <a:gd name="T71" fmla="*/ 9 h 50"/>
                <a:gd name="T72" fmla="*/ 28 w 32"/>
                <a:gd name="T73" fmla="*/ 6 h 50"/>
                <a:gd name="T74" fmla="*/ 28 w 32"/>
                <a:gd name="T75" fmla="*/ 3 h 50"/>
                <a:gd name="T76" fmla="*/ 26 w 32"/>
                <a:gd name="T77" fmla="*/ 1 h 50"/>
                <a:gd name="T78" fmla="*/ 24 w 32"/>
                <a:gd name="T79" fmla="*/ 0 h 50"/>
                <a:gd name="T80" fmla="*/ 19 w 32"/>
                <a:gd name="T81" fmla="*/ 2 h 50"/>
                <a:gd name="T82" fmla="*/ 18 w 32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50">
                  <a:moveTo>
                    <a:pt x="0" y="35"/>
                  </a:moveTo>
                  <a:lnTo>
                    <a:pt x="0" y="35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10" y="49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18" y="49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35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6"/>
                  </a:lnTo>
                  <a:close/>
                  <a:moveTo>
                    <a:pt x="18" y="6"/>
                  </a:moveTo>
                  <a:lnTo>
                    <a:pt x="18" y="6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5" name="Freeform 20"/>
            <p:cNvSpPr>
              <a:spLocks/>
            </p:cNvSpPr>
            <p:nvPr userDrawn="1"/>
          </p:nvSpPr>
          <p:spPr bwMode="auto">
            <a:xfrm>
              <a:off x="1016" y="4236"/>
              <a:ext cx="23" cy="35"/>
            </a:xfrm>
            <a:custGeom>
              <a:avLst/>
              <a:gdLst>
                <a:gd name="T0" fmla="*/ 1 w 23"/>
                <a:gd name="T1" fmla="*/ 5 h 35"/>
                <a:gd name="T2" fmla="*/ 1 w 23"/>
                <a:gd name="T3" fmla="*/ 10 h 35"/>
                <a:gd name="T4" fmla="*/ 1 w 23"/>
                <a:gd name="T5" fmla="*/ 12 h 35"/>
                <a:gd name="T6" fmla="*/ 1 w 23"/>
                <a:gd name="T7" fmla="*/ 35 h 35"/>
                <a:gd name="T8" fmla="*/ 10 w 23"/>
                <a:gd name="T9" fmla="*/ 35 h 35"/>
                <a:gd name="T10" fmla="*/ 10 w 23"/>
                <a:gd name="T11" fmla="*/ 19 h 35"/>
                <a:gd name="T12" fmla="*/ 10 w 23"/>
                <a:gd name="T13" fmla="*/ 19 h 35"/>
                <a:gd name="T14" fmla="*/ 11 w 23"/>
                <a:gd name="T15" fmla="*/ 14 h 35"/>
                <a:gd name="T16" fmla="*/ 12 w 23"/>
                <a:gd name="T17" fmla="*/ 11 h 35"/>
                <a:gd name="T18" fmla="*/ 14 w 23"/>
                <a:gd name="T19" fmla="*/ 9 h 35"/>
                <a:gd name="T20" fmla="*/ 17 w 23"/>
                <a:gd name="T21" fmla="*/ 8 h 35"/>
                <a:gd name="T22" fmla="*/ 17 w 23"/>
                <a:gd name="T23" fmla="*/ 8 h 35"/>
                <a:gd name="T24" fmla="*/ 19 w 23"/>
                <a:gd name="T25" fmla="*/ 9 h 35"/>
                <a:gd name="T26" fmla="*/ 23 w 23"/>
                <a:gd name="T27" fmla="*/ 10 h 35"/>
                <a:gd name="T28" fmla="*/ 23 w 23"/>
                <a:gd name="T29" fmla="*/ 0 h 35"/>
                <a:gd name="T30" fmla="*/ 22 w 23"/>
                <a:gd name="T31" fmla="*/ 0 h 35"/>
                <a:gd name="T32" fmla="*/ 22 w 23"/>
                <a:gd name="T33" fmla="*/ 0 h 35"/>
                <a:gd name="T34" fmla="*/ 19 w 23"/>
                <a:gd name="T35" fmla="*/ 0 h 35"/>
                <a:gd name="T36" fmla="*/ 19 w 23"/>
                <a:gd name="T37" fmla="*/ 0 h 35"/>
                <a:gd name="T38" fmla="*/ 17 w 23"/>
                <a:gd name="T39" fmla="*/ 0 h 35"/>
                <a:gd name="T40" fmla="*/ 14 w 23"/>
                <a:gd name="T41" fmla="*/ 2 h 35"/>
                <a:gd name="T42" fmla="*/ 12 w 23"/>
                <a:gd name="T43" fmla="*/ 4 h 35"/>
                <a:gd name="T44" fmla="*/ 10 w 23"/>
                <a:gd name="T45" fmla="*/ 8 h 35"/>
                <a:gd name="T46" fmla="*/ 10 w 23"/>
                <a:gd name="T47" fmla="*/ 8 h 35"/>
                <a:gd name="T48" fmla="*/ 10 w 23"/>
                <a:gd name="T49" fmla="*/ 6 h 35"/>
                <a:gd name="T50" fmla="*/ 10 w 23"/>
                <a:gd name="T51" fmla="*/ 6 h 35"/>
                <a:gd name="T52" fmla="*/ 9 w 23"/>
                <a:gd name="T53" fmla="*/ 1 h 35"/>
                <a:gd name="T54" fmla="*/ 0 w 23"/>
                <a:gd name="T55" fmla="*/ 1 h 35"/>
                <a:gd name="T56" fmla="*/ 0 w 23"/>
                <a:gd name="T57" fmla="*/ 1 h 35"/>
                <a:gd name="T58" fmla="*/ 1 w 23"/>
                <a:gd name="T59" fmla="*/ 5 h 35"/>
                <a:gd name="T60" fmla="*/ 1 w 23"/>
                <a:gd name="T61" fmla="*/ 5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3" h="35">
                  <a:moveTo>
                    <a:pt x="1" y="5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3" y="1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6" name="Freeform 21"/>
            <p:cNvSpPr>
              <a:spLocks noEditPoints="1"/>
            </p:cNvSpPr>
            <p:nvPr userDrawn="1"/>
          </p:nvSpPr>
          <p:spPr bwMode="auto">
            <a:xfrm>
              <a:off x="1054" y="4223"/>
              <a:ext cx="43" cy="48"/>
            </a:xfrm>
            <a:custGeom>
              <a:avLst/>
              <a:gdLst>
                <a:gd name="T0" fmla="*/ 0 w 43"/>
                <a:gd name="T1" fmla="*/ 48 h 48"/>
                <a:gd name="T2" fmla="*/ 9 w 43"/>
                <a:gd name="T3" fmla="*/ 48 h 48"/>
                <a:gd name="T4" fmla="*/ 13 w 43"/>
                <a:gd name="T5" fmla="*/ 39 h 48"/>
                <a:gd name="T6" fmla="*/ 30 w 43"/>
                <a:gd name="T7" fmla="*/ 39 h 48"/>
                <a:gd name="T8" fmla="*/ 33 w 43"/>
                <a:gd name="T9" fmla="*/ 48 h 48"/>
                <a:gd name="T10" fmla="*/ 43 w 43"/>
                <a:gd name="T11" fmla="*/ 48 h 48"/>
                <a:gd name="T12" fmla="*/ 26 w 43"/>
                <a:gd name="T13" fmla="*/ 0 h 48"/>
                <a:gd name="T14" fmla="*/ 16 w 43"/>
                <a:gd name="T15" fmla="*/ 0 h 48"/>
                <a:gd name="T16" fmla="*/ 0 w 43"/>
                <a:gd name="T17" fmla="*/ 48 h 48"/>
                <a:gd name="T18" fmla="*/ 0 w 43"/>
                <a:gd name="T19" fmla="*/ 48 h 48"/>
                <a:gd name="T20" fmla="*/ 15 w 43"/>
                <a:gd name="T21" fmla="*/ 30 h 48"/>
                <a:gd name="T22" fmla="*/ 21 w 43"/>
                <a:gd name="T23" fmla="*/ 11 h 48"/>
                <a:gd name="T24" fmla="*/ 28 w 43"/>
                <a:gd name="T25" fmla="*/ 30 h 48"/>
                <a:gd name="T26" fmla="*/ 15 w 43"/>
                <a:gd name="T27" fmla="*/ 30 h 48"/>
                <a:gd name="T28" fmla="*/ 15 w 43"/>
                <a:gd name="T29" fmla="*/ 3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" h="48">
                  <a:moveTo>
                    <a:pt x="0" y="48"/>
                  </a:moveTo>
                  <a:lnTo>
                    <a:pt x="9" y="48"/>
                  </a:lnTo>
                  <a:lnTo>
                    <a:pt x="13" y="39"/>
                  </a:lnTo>
                  <a:lnTo>
                    <a:pt x="30" y="39"/>
                  </a:lnTo>
                  <a:lnTo>
                    <a:pt x="33" y="48"/>
                  </a:lnTo>
                  <a:lnTo>
                    <a:pt x="43" y="48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8"/>
                  </a:lnTo>
                  <a:close/>
                  <a:moveTo>
                    <a:pt x="15" y="30"/>
                  </a:moveTo>
                  <a:lnTo>
                    <a:pt x="21" y="11"/>
                  </a:lnTo>
                  <a:lnTo>
                    <a:pt x="28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7" name="Freeform 22"/>
            <p:cNvSpPr>
              <a:spLocks/>
            </p:cNvSpPr>
            <p:nvPr userDrawn="1"/>
          </p:nvSpPr>
          <p:spPr bwMode="auto">
            <a:xfrm>
              <a:off x="1101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1 w 22"/>
                <a:gd name="T5" fmla="*/ 12 h 35"/>
                <a:gd name="T6" fmla="*/ 1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2 w 22"/>
                <a:gd name="T17" fmla="*/ 11 h 35"/>
                <a:gd name="T18" fmla="*/ 14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2 w 22"/>
                <a:gd name="T43" fmla="*/ 4 h 35"/>
                <a:gd name="T44" fmla="*/ 10 w 22"/>
                <a:gd name="T45" fmla="*/ 8 h 35"/>
                <a:gd name="T46" fmla="*/ 10 w 22"/>
                <a:gd name="T47" fmla="*/ 8 h 35"/>
                <a:gd name="T48" fmla="*/ 10 w 22"/>
                <a:gd name="T49" fmla="*/ 6 h 35"/>
                <a:gd name="T50" fmla="*/ 10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8" name="Freeform 23"/>
            <p:cNvSpPr>
              <a:spLocks noEditPoints="1"/>
            </p:cNvSpPr>
            <p:nvPr userDrawn="1"/>
          </p:nvSpPr>
          <p:spPr bwMode="auto">
            <a:xfrm>
              <a:off x="1128" y="4222"/>
              <a:ext cx="34" cy="50"/>
            </a:xfrm>
            <a:custGeom>
              <a:avLst/>
              <a:gdLst>
                <a:gd name="T0" fmla="*/ 1 w 34"/>
                <a:gd name="T1" fmla="*/ 41 h 50"/>
                <a:gd name="T2" fmla="*/ 1 w 34"/>
                <a:gd name="T3" fmla="*/ 43 h 50"/>
                <a:gd name="T4" fmla="*/ 1 w 34"/>
                <a:gd name="T5" fmla="*/ 43 h 50"/>
                <a:gd name="T6" fmla="*/ 1 w 34"/>
                <a:gd name="T7" fmla="*/ 43 h 50"/>
                <a:gd name="T8" fmla="*/ 0 w 34"/>
                <a:gd name="T9" fmla="*/ 49 h 50"/>
                <a:gd name="T10" fmla="*/ 9 w 34"/>
                <a:gd name="T11" fmla="*/ 49 h 50"/>
                <a:gd name="T12" fmla="*/ 9 w 34"/>
                <a:gd name="T13" fmla="*/ 49 h 50"/>
                <a:gd name="T14" fmla="*/ 9 w 34"/>
                <a:gd name="T15" fmla="*/ 45 h 50"/>
                <a:gd name="T16" fmla="*/ 9 w 34"/>
                <a:gd name="T17" fmla="*/ 45 h 50"/>
                <a:gd name="T18" fmla="*/ 11 w 34"/>
                <a:gd name="T19" fmla="*/ 47 h 50"/>
                <a:gd name="T20" fmla="*/ 13 w 34"/>
                <a:gd name="T21" fmla="*/ 49 h 50"/>
                <a:gd name="T22" fmla="*/ 15 w 34"/>
                <a:gd name="T23" fmla="*/ 50 h 50"/>
                <a:gd name="T24" fmla="*/ 19 w 34"/>
                <a:gd name="T25" fmla="*/ 50 h 50"/>
                <a:gd name="T26" fmla="*/ 19 w 34"/>
                <a:gd name="T27" fmla="*/ 50 h 50"/>
                <a:gd name="T28" fmla="*/ 22 w 34"/>
                <a:gd name="T29" fmla="*/ 50 h 50"/>
                <a:gd name="T30" fmla="*/ 25 w 34"/>
                <a:gd name="T31" fmla="*/ 49 h 50"/>
                <a:gd name="T32" fmla="*/ 27 w 34"/>
                <a:gd name="T33" fmla="*/ 47 h 50"/>
                <a:gd name="T34" fmla="*/ 29 w 34"/>
                <a:gd name="T35" fmla="*/ 45 h 50"/>
                <a:gd name="T36" fmla="*/ 33 w 34"/>
                <a:gd name="T37" fmla="*/ 40 h 50"/>
                <a:gd name="T38" fmla="*/ 34 w 34"/>
                <a:gd name="T39" fmla="*/ 32 h 50"/>
                <a:gd name="T40" fmla="*/ 34 w 34"/>
                <a:gd name="T41" fmla="*/ 32 h 50"/>
                <a:gd name="T42" fmla="*/ 33 w 34"/>
                <a:gd name="T43" fmla="*/ 25 h 50"/>
                <a:gd name="T44" fmla="*/ 29 w 34"/>
                <a:gd name="T45" fmla="*/ 19 h 50"/>
                <a:gd name="T46" fmla="*/ 25 w 34"/>
                <a:gd name="T47" fmla="*/ 15 h 50"/>
                <a:gd name="T48" fmla="*/ 23 w 34"/>
                <a:gd name="T49" fmla="*/ 14 h 50"/>
                <a:gd name="T50" fmla="*/ 20 w 34"/>
                <a:gd name="T51" fmla="*/ 14 h 50"/>
                <a:gd name="T52" fmla="*/ 20 w 34"/>
                <a:gd name="T53" fmla="*/ 14 h 50"/>
                <a:gd name="T54" fmla="*/ 16 w 34"/>
                <a:gd name="T55" fmla="*/ 14 h 50"/>
                <a:gd name="T56" fmla="*/ 14 w 34"/>
                <a:gd name="T57" fmla="*/ 15 h 50"/>
                <a:gd name="T58" fmla="*/ 10 w 34"/>
                <a:gd name="T59" fmla="*/ 19 h 50"/>
                <a:gd name="T60" fmla="*/ 10 w 34"/>
                <a:gd name="T61" fmla="*/ 0 h 50"/>
                <a:gd name="T62" fmla="*/ 1 w 34"/>
                <a:gd name="T63" fmla="*/ 0 h 50"/>
                <a:gd name="T64" fmla="*/ 1 w 34"/>
                <a:gd name="T65" fmla="*/ 41 h 50"/>
                <a:gd name="T66" fmla="*/ 1 w 34"/>
                <a:gd name="T67" fmla="*/ 41 h 50"/>
                <a:gd name="T68" fmla="*/ 25 w 34"/>
                <a:gd name="T69" fmla="*/ 32 h 50"/>
                <a:gd name="T70" fmla="*/ 25 w 34"/>
                <a:gd name="T71" fmla="*/ 32 h 50"/>
                <a:gd name="T72" fmla="*/ 24 w 34"/>
                <a:gd name="T73" fmla="*/ 36 h 50"/>
                <a:gd name="T74" fmla="*/ 23 w 34"/>
                <a:gd name="T75" fmla="*/ 40 h 50"/>
                <a:gd name="T76" fmla="*/ 21 w 34"/>
                <a:gd name="T77" fmla="*/ 42 h 50"/>
                <a:gd name="T78" fmla="*/ 18 w 34"/>
                <a:gd name="T79" fmla="*/ 43 h 50"/>
                <a:gd name="T80" fmla="*/ 18 w 34"/>
                <a:gd name="T81" fmla="*/ 43 h 50"/>
                <a:gd name="T82" fmla="*/ 14 w 34"/>
                <a:gd name="T83" fmla="*/ 42 h 50"/>
                <a:gd name="T84" fmla="*/ 12 w 34"/>
                <a:gd name="T85" fmla="*/ 40 h 50"/>
                <a:gd name="T86" fmla="*/ 10 w 34"/>
                <a:gd name="T87" fmla="*/ 36 h 50"/>
                <a:gd name="T88" fmla="*/ 10 w 34"/>
                <a:gd name="T89" fmla="*/ 32 h 50"/>
                <a:gd name="T90" fmla="*/ 10 w 34"/>
                <a:gd name="T91" fmla="*/ 32 h 50"/>
                <a:gd name="T92" fmla="*/ 11 w 34"/>
                <a:gd name="T93" fmla="*/ 28 h 50"/>
                <a:gd name="T94" fmla="*/ 12 w 34"/>
                <a:gd name="T95" fmla="*/ 25 h 50"/>
                <a:gd name="T96" fmla="*/ 14 w 34"/>
                <a:gd name="T97" fmla="*/ 23 h 50"/>
                <a:gd name="T98" fmla="*/ 18 w 34"/>
                <a:gd name="T99" fmla="*/ 22 h 50"/>
                <a:gd name="T100" fmla="*/ 18 w 34"/>
                <a:gd name="T101" fmla="*/ 22 h 50"/>
                <a:gd name="T102" fmla="*/ 21 w 34"/>
                <a:gd name="T103" fmla="*/ 23 h 50"/>
                <a:gd name="T104" fmla="*/ 23 w 34"/>
                <a:gd name="T105" fmla="*/ 25 h 50"/>
                <a:gd name="T106" fmla="*/ 24 w 34"/>
                <a:gd name="T107" fmla="*/ 28 h 50"/>
                <a:gd name="T108" fmla="*/ 25 w 34"/>
                <a:gd name="T109" fmla="*/ 32 h 50"/>
                <a:gd name="T110" fmla="*/ 25 w 34"/>
                <a:gd name="T111" fmla="*/ 32 h 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" h="50">
                  <a:moveTo>
                    <a:pt x="1" y="41"/>
                  </a:moveTo>
                  <a:lnTo>
                    <a:pt x="1" y="43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5"/>
                  </a:lnTo>
                  <a:lnTo>
                    <a:pt x="33" y="40"/>
                  </a:lnTo>
                  <a:lnTo>
                    <a:pt x="34" y="32"/>
                  </a:lnTo>
                  <a:lnTo>
                    <a:pt x="33" y="25"/>
                  </a:lnTo>
                  <a:lnTo>
                    <a:pt x="29" y="19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41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4" y="36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1" y="28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8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4" y="28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9" name="Freeform 24"/>
            <p:cNvSpPr>
              <a:spLocks noEditPoints="1"/>
            </p:cNvSpPr>
            <p:nvPr userDrawn="1"/>
          </p:nvSpPr>
          <p:spPr bwMode="auto">
            <a:xfrm>
              <a:off x="1166" y="4236"/>
              <a:ext cx="34" cy="36"/>
            </a:xfrm>
            <a:custGeom>
              <a:avLst/>
              <a:gdLst>
                <a:gd name="T0" fmla="*/ 34 w 34"/>
                <a:gd name="T1" fmla="*/ 18 h 36"/>
                <a:gd name="T2" fmla="*/ 34 w 34"/>
                <a:gd name="T3" fmla="*/ 18 h 36"/>
                <a:gd name="T4" fmla="*/ 32 w 34"/>
                <a:gd name="T5" fmla="*/ 11 h 36"/>
                <a:gd name="T6" fmla="*/ 31 w 34"/>
                <a:gd name="T7" fmla="*/ 8 h 36"/>
                <a:gd name="T8" fmla="*/ 29 w 34"/>
                <a:gd name="T9" fmla="*/ 4 h 36"/>
                <a:gd name="T10" fmla="*/ 27 w 34"/>
                <a:gd name="T11" fmla="*/ 2 h 36"/>
                <a:gd name="T12" fmla="*/ 24 w 34"/>
                <a:gd name="T13" fmla="*/ 1 h 36"/>
                <a:gd name="T14" fmla="*/ 21 w 34"/>
                <a:gd name="T15" fmla="*/ 0 h 36"/>
                <a:gd name="T16" fmla="*/ 17 w 34"/>
                <a:gd name="T17" fmla="*/ 0 h 36"/>
                <a:gd name="T18" fmla="*/ 17 w 34"/>
                <a:gd name="T19" fmla="*/ 0 h 36"/>
                <a:gd name="T20" fmla="*/ 14 w 34"/>
                <a:gd name="T21" fmla="*/ 0 h 36"/>
                <a:gd name="T22" fmla="*/ 10 w 34"/>
                <a:gd name="T23" fmla="*/ 1 h 36"/>
                <a:gd name="T24" fmla="*/ 8 w 34"/>
                <a:gd name="T25" fmla="*/ 3 h 36"/>
                <a:gd name="T26" fmla="*/ 4 w 34"/>
                <a:gd name="T27" fmla="*/ 5 h 36"/>
                <a:gd name="T28" fmla="*/ 3 w 34"/>
                <a:gd name="T29" fmla="*/ 8 h 36"/>
                <a:gd name="T30" fmla="*/ 1 w 34"/>
                <a:gd name="T31" fmla="*/ 11 h 36"/>
                <a:gd name="T32" fmla="*/ 0 w 34"/>
                <a:gd name="T33" fmla="*/ 15 h 36"/>
                <a:gd name="T34" fmla="*/ 0 w 34"/>
                <a:gd name="T35" fmla="*/ 18 h 36"/>
                <a:gd name="T36" fmla="*/ 0 w 34"/>
                <a:gd name="T37" fmla="*/ 18 h 36"/>
                <a:gd name="T38" fmla="*/ 0 w 34"/>
                <a:gd name="T39" fmla="*/ 22 h 36"/>
                <a:gd name="T40" fmla="*/ 1 w 34"/>
                <a:gd name="T41" fmla="*/ 26 h 36"/>
                <a:gd name="T42" fmla="*/ 3 w 34"/>
                <a:gd name="T43" fmla="*/ 29 h 36"/>
                <a:gd name="T44" fmla="*/ 4 w 34"/>
                <a:gd name="T45" fmla="*/ 32 h 36"/>
                <a:gd name="T46" fmla="*/ 8 w 34"/>
                <a:gd name="T47" fmla="*/ 33 h 36"/>
                <a:gd name="T48" fmla="*/ 10 w 34"/>
                <a:gd name="T49" fmla="*/ 35 h 36"/>
                <a:gd name="T50" fmla="*/ 14 w 34"/>
                <a:gd name="T51" fmla="*/ 36 h 36"/>
                <a:gd name="T52" fmla="*/ 17 w 34"/>
                <a:gd name="T53" fmla="*/ 36 h 36"/>
                <a:gd name="T54" fmla="*/ 17 w 34"/>
                <a:gd name="T55" fmla="*/ 36 h 36"/>
                <a:gd name="T56" fmla="*/ 23 w 34"/>
                <a:gd name="T57" fmla="*/ 35 h 36"/>
                <a:gd name="T58" fmla="*/ 27 w 34"/>
                <a:gd name="T59" fmla="*/ 33 h 36"/>
                <a:gd name="T60" fmla="*/ 30 w 34"/>
                <a:gd name="T61" fmla="*/ 30 h 36"/>
                <a:gd name="T62" fmla="*/ 32 w 34"/>
                <a:gd name="T63" fmla="*/ 26 h 36"/>
                <a:gd name="T64" fmla="*/ 25 w 34"/>
                <a:gd name="T65" fmla="*/ 26 h 36"/>
                <a:gd name="T66" fmla="*/ 25 w 34"/>
                <a:gd name="T67" fmla="*/ 26 h 36"/>
                <a:gd name="T68" fmla="*/ 22 w 34"/>
                <a:gd name="T69" fmla="*/ 28 h 36"/>
                <a:gd name="T70" fmla="*/ 17 w 34"/>
                <a:gd name="T71" fmla="*/ 29 h 36"/>
                <a:gd name="T72" fmla="*/ 17 w 34"/>
                <a:gd name="T73" fmla="*/ 29 h 36"/>
                <a:gd name="T74" fmla="*/ 14 w 34"/>
                <a:gd name="T75" fmla="*/ 29 h 36"/>
                <a:gd name="T76" fmla="*/ 12 w 34"/>
                <a:gd name="T77" fmla="*/ 27 h 36"/>
                <a:gd name="T78" fmla="*/ 10 w 34"/>
                <a:gd name="T79" fmla="*/ 25 h 36"/>
                <a:gd name="T80" fmla="*/ 9 w 34"/>
                <a:gd name="T81" fmla="*/ 20 h 36"/>
                <a:gd name="T82" fmla="*/ 34 w 34"/>
                <a:gd name="T83" fmla="*/ 20 h 36"/>
                <a:gd name="T84" fmla="*/ 34 w 34"/>
                <a:gd name="T85" fmla="*/ 20 h 36"/>
                <a:gd name="T86" fmla="*/ 34 w 34"/>
                <a:gd name="T87" fmla="*/ 18 h 36"/>
                <a:gd name="T88" fmla="*/ 34 w 34"/>
                <a:gd name="T89" fmla="*/ 18 h 36"/>
                <a:gd name="T90" fmla="*/ 10 w 34"/>
                <a:gd name="T91" fmla="*/ 14 h 36"/>
                <a:gd name="T92" fmla="*/ 10 w 34"/>
                <a:gd name="T93" fmla="*/ 14 h 36"/>
                <a:gd name="T94" fmla="*/ 11 w 34"/>
                <a:gd name="T95" fmla="*/ 11 h 36"/>
                <a:gd name="T96" fmla="*/ 12 w 34"/>
                <a:gd name="T97" fmla="*/ 9 h 36"/>
                <a:gd name="T98" fmla="*/ 14 w 34"/>
                <a:gd name="T99" fmla="*/ 8 h 36"/>
                <a:gd name="T100" fmla="*/ 17 w 34"/>
                <a:gd name="T101" fmla="*/ 6 h 36"/>
                <a:gd name="T102" fmla="*/ 17 w 34"/>
                <a:gd name="T103" fmla="*/ 6 h 36"/>
                <a:gd name="T104" fmla="*/ 20 w 34"/>
                <a:gd name="T105" fmla="*/ 8 h 36"/>
                <a:gd name="T106" fmla="*/ 22 w 34"/>
                <a:gd name="T107" fmla="*/ 9 h 36"/>
                <a:gd name="T108" fmla="*/ 24 w 34"/>
                <a:gd name="T109" fmla="*/ 11 h 36"/>
                <a:gd name="T110" fmla="*/ 24 w 34"/>
                <a:gd name="T111" fmla="*/ 14 h 36"/>
                <a:gd name="T112" fmla="*/ 10 w 34"/>
                <a:gd name="T113" fmla="*/ 14 h 36"/>
                <a:gd name="T114" fmla="*/ 10 w 34"/>
                <a:gd name="T115" fmla="*/ 14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36">
                  <a:moveTo>
                    <a:pt x="34" y="18"/>
                  </a:moveTo>
                  <a:lnTo>
                    <a:pt x="34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4" y="20"/>
                  </a:lnTo>
                  <a:lnTo>
                    <a:pt x="34" y="18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0" name="Freeform 25"/>
            <p:cNvSpPr>
              <a:spLocks noEditPoints="1"/>
            </p:cNvSpPr>
            <p:nvPr userDrawn="1"/>
          </p:nvSpPr>
          <p:spPr bwMode="auto">
            <a:xfrm>
              <a:off x="1205" y="4222"/>
              <a:ext cx="11" cy="49"/>
            </a:xfrm>
            <a:custGeom>
              <a:avLst/>
              <a:gdLst>
                <a:gd name="T0" fmla="*/ 1 w 11"/>
                <a:gd name="T1" fmla="*/ 49 h 49"/>
                <a:gd name="T2" fmla="*/ 11 w 11"/>
                <a:gd name="T3" fmla="*/ 49 h 49"/>
                <a:gd name="T4" fmla="*/ 11 w 11"/>
                <a:gd name="T5" fmla="*/ 15 h 49"/>
                <a:gd name="T6" fmla="*/ 1 w 11"/>
                <a:gd name="T7" fmla="*/ 15 h 49"/>
                <a:gd name="T8" fmla="*/ 1 w 11"/>
                <a:gd name="T9" fmla="*/ 49 h 49"/>
                <a:gd name="T10" fmla="*/ 1 w 11"/>
                <a:gd name="T11" fmla="*/ 49 h 49"/>
                <a:gd name="T12" fmla="*/ 0 w 11"/>
                <a:gd name="T13" fmla="*/ 6 h 49"/>
                <a:gd name="T14" fmla="*/ 0 w 11"/>
                <a:gd name="T15" fmla="*/ 6 h 49"/>
                <a:gd name="T16" fmla="*/ 1 w 11"/>
                <a:gd name="T17" fmla="*/ 8 h 49"/>
                <a:gd name="T18" fmla="*/ 2 w 11"/>
                <a:gd name="T19" fmla="*/ 9 h 49"/>
                <a:gd name="T20" fmla="*/ 3 w 11"/>
                <a:gd name="T21" fmla="*/ 10 h 49"/>
                <a:gd name="T22" fmla="*/ 5 w 11"/>
                <a:gd name="T23" fmla="*/ 10 h 49"/>
                <a:gd name="T24" fmla="*/ 5 w 11"/>
                <a:gd name="T25" fmla="*/ 10 h 49"/>
                <a:gd name="T26" fmla="*/ 8 w 11"/>
                <a:gd name="T27" fmla="*/ 10 h 49"/>
                <a:gd name="T28" fmla="*/ 10 w 11"/>
                <a:gd name="T29" fmla="*/ 9 h 49"/>
                <a:gd name="T30" fmla="*/ 11 w 11"/>
                <a:gd name="T31" fmla="*/ 8 h 49"/>
                <a:gd name="T32" fmla="*/ 11 w 11"/>
                <a:gd name="T33" fmla="*/ 6 h 49"/>
                <a:gd name="T34" fmla="*/ 11 w 11"/>
                <a:gd name="T35" fmla="*/ 6 h 49"/>
                <a:gd name="T36" fmla="*/ 11 w 11"/>
                <a:gd name="T37" fmla="*/ 3 h 49"/>
                <a:gd name="T38" fmla="*/ 10 w 11"/>
                <a:gd name="T39" fmla="*/ 1 h 49"/>
                <a:gd name="T40" fmla="*/ 8 w 11"/>
                <a:gd name="T41" fmla="*/ 0 h 49"/>
                <a:gd name="T42" fmla="*/ 5 w 11"/>
                <a:gd name="T43" fmla="*/ 0 h 49"/>
                <a:gd name="T44" fmla="*/ 5 w 11"/>
                <a:gd name="T45" fmla="*/ 0 h 49"/>
                <a:gd name="T46" fmla="*/ 3 w 11"/>
                <a:gd name="T47" fmla="*/ 0 h 49"/>
                <a:gd name="T48" fmla="*/ 2 w 11"/>
                <a:gd name="T49" fmla="*/ 1 h 49"/>
                <a:gd name="T50" fmla="*/ 1 w 11"/>
                <a:gd name="T51" fmla="*/ 3 h 49"/>
                <a:gd name="T52" fmla="*/ 0 w 11"/>
                <a:gd name="T53" fmla="*/ 6 h 49"/>
                <a:gd name="T54" fmla="*/ 0 w 11"/>
                <a:gd name="T55" fmla="*/ 6 h 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" h="49">
                  <a:moveTo>
                    <a:pt x="1" y="49"/>
                  </a:moveTo>
                  <a:lnTo>
                    <a:pt x="11" y="49"/>
                  </a:lnTo>
                  <a:lnTo>
                    <a:pt x="11" y="15"/>
                  </a:lnTo>
                  <a:lnTo>
                    <a:pt x="1" y="15"/>
                  </a:lnTo>
                  <a:lnTo>
                    <a:pt x="1" y="4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1" name="Freeform 26"/>
            <p:cNvSpPr>
              <a:spLocks/>
            </p:cNvSpPr>
            <p:nvPr userDrawn="1"/>
          </p:nvSpPr>
          <p:spPr bwMode="auto">
            <a:xfrm>
              <a:off x="1221" y="4226"/>
              <a:ext cx="23" cy="46"/>
            </a:xfrm>
            <a:custGeom>
              <a:avLst/>
              <a:gdLst>
                <a:gd name="T0" fmla="*/ 15 w 23"/>
                <a:gd name="T1" fmla="*/ 0 h 46"/>
                <a:gd name="T2" fmla="*/ 7 w 23"/>
                <a:gd name="T3" fmla="*/ 0 h 46"/>
                <a:gd name="T4" fmla="*/ 6 w 23"/>
                <a:gd name="T5" fmla="*/ 11 h 46"/>
                <a:gd name="T6" fmla="*/ 0 w 23"/>
                <a:gd name="T7" fmla="*/ 11 h 46"/>
                <a:gd name="T8" fmla="*/ 0 w 23"/>
                <a:gd name="T9" fmla="*/ 18 h 46"/>
                <a:gd name="T10" fmla="*/ 6 w 23"/>
                <a:gd name="T11" fmla="*/ 18 h 46"/>
                <a:gd name="T12" fmla="*/ 6 w 23"/>
                <a:gd name="T13" fmla="*/ 31 h 46"/>
                <a:gd name="T14" fmla="*/ 6 w 23"/>
                <a:gd name="T15" fmla="*/ 31 h 46"/>
                <a:gd name="T16" fmla="*/ 6 w 23"/>
                <a:gd name="T17" fmla="*/ 35 h 46"/>
                <a:gd name="T18" fmla="*/ 6 w 23"/>
                <a:gd name="T19" fmla="*/ 35 h 46"/>
                <a:gd name="T20" fmla="*/ 6 w 23"/>
                <a:gd name="T21" fmla="*/ 40 h 46"/>
                <a:gd name="T22" fmla="*/ 8 w 23"/>
                <a:gd name="T23" fmla="*/ 43 h 46"/>
                <a:gd name="T24" fmla="*/ 8 w 23"/>
                <a:gd name="T25" fmla="*/ 43 h 46"/>
                <a:gd name="T26" fmla="*/ 11 w 23"/>
                <a:gd name="T27" fmla="*/ 45 h 46"/>
                <a:gd name="T28" fmla="*/ 15 w 23"/>
                <a:gd name="T29" fmla="*/ 46 h 46"/>
                <a:gd name="T30" fmla="*/ 15 w 23"/>
                <a:gd name="T31" fmla="*/ 46 h 46"/>
                <a:gd name="T32" fmla="*/ 20 w 23"/>
                <a:gd name="T33" fmla="*/ 46 h 46"/>
                <a:gd name="T34" fmla="*/ 23 w 23"/>
                <a:gd name="T35" fmla="*/ 44 h 46"/>
                <a:gd name="T36" fmla="*/ 23 w 23"/>
                <a:gd name="T37" fmla="*/ 37 h 46"/>
                <a:gd name="T38" fmla="*/ 23 w 23"/>
                <a:gd name="T39" fmla="*/ 37 h 46"/>
                <a:gd name="T40" fmla="*/ 19 w 23"/>
                <a:gd name="T41" fmla="*/ 38 h 46"/>
                <a:gd name="T42" fmla="*/ 19 w 23"/>
                <a:gd name="T43" fmla="*/ 38 h 46"/>
                <a:gd name="T44" fmla="*/ 16 w 23"/>
                <a:gd name="T45" fmla="*/ 38 h 46"/>
                <a:gd name="T46" fmla="*/ 15 w 23"/>
                <a:gd name="T47" fmla="*/ 38 h 46"/>
                <a:gd name="T48" fmla="*/ 14 w 23"/>
                <a:gd name="T49" fmla="*/ 34 h 46"/>
                <a:gd name="T50" fmla="*/ 14 w 23"/>
                <a:gd name="T51" fmla="*/ 34 h 46"/>
                <a:gd name="T52" fmla="*/ 14 w 23"/>
                <a:gd name="T53" fmla="*/ 31 h 46"/>
                <a:gd name="T54" fmla="*/ 15 w 23"/>
                <a:gd name="T55" fmla="*/ 18 h 46"/>
                <a:gd name="T56" fmla="*/ 22 w 23"/>
                <a:gd name="T57" fmla="*/ 18 h 46"/>
                <a:gd name="T58" fmla="*/ 22 w 23"/>
                <a:gd name="T59" fmla="*/ 11 h 46"/>
                <a:gd name="T60" fmla="*/ 15 w 23"/>
                <a:gd name="T61" fmla="*/ 11 h 46"/>
                <a:gd name="T62" fmla="*/ 15 w 23"/>
                <a:gd name="T63" fmla="*/ 0 h 46"/>
                <a:gd name="T64" fmla="*/ 15 w 23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" h="46">
                  <a:moveTo>
                    <a:pt x="15" y="0"/>
                  </a:moveTo>
                  <a:lnTo>
                    <a:pt x="7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40"/>
                  </a:lnTo>
                  <a:lnTo>
                    <a:pt x="8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20" y="46"/>
                  </a:lnTo>
                  <a:lnTo>
                    <a:pt x="23" y="44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4"/>
                  </a:lnTo>
                  <a:lnTo>
                    <a:pt x="14" y="31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2" name="Freeform 27"/>
            <p:cNvSpPr>
              <a:spLocks/>
            </p:cNvSpPr>
            <p:nvPr userDrawn="1"/>
          </p:nvSpPr>
          <p:spPr bwMode="auto">
            <a:xfrm>
              <a:off x="276" y="4188"/>
              <a:ext cx="128" cy="126"/>
            </a:xfrm>
            <a:custGeom>
              <a:avLst/>
              <a:gdLst>
                <a:gd name="T0" fmla="*/ 0 w 128"/>
                <a:gd name="T1" fmla="*/ 63 h 126"/>
                <a:gd name="T2" fmla="*/ 1 w 128"/>
                <a:gd name="T3" fmla="*/ 50 h 126"/>
                <a:gd name="T4" fmla="*/ 11 w 128"/>
                <a:gd name="T5" fmla="*/ 28 h 126"/>
                <a:gd name="T6" fmla="*/ 28 w 128"/>
                <a:gd name="T7" fmla="*/ 11 h 126"/>
                <a:gd name="T8" fmla="*/ 51 w 128"/>
                <a:gd name="T9" fmla="*/ 1 h 126"/>
                <a:gd name="T10" fmla="*/ 64 w 128"/>
                <a:gd name="T11" fmla="*/ 0 h 126"/>
                <a:gd name="T12" fmla="*/ 70 w 128"/>
                <a:gd name="T13" fmla="*/ 0 h 126"/>
                <a:gd name="T14" fmla="*/ 88 w 128"/>
                <a:gd name="T15" fmla="*/ 5 h 126"/>
                <a:gd name="T16" fmla="*/ 108 w 128"/>
                <a:gd name="T17" fmla="*/ 18 h 126"/>
                <a:gd name="T18" fmla="*/ 122 w 128"/>
                <a:gd name="T19" fmla="*/ 38 h 126"/>
                <a:gd name="T20" fmla="*/ 127 w 128"/>
                <a:gd name="T21" fmla="*/ 57 h 126"/>
                <a:gd name="T22" fmla="*/ 128 w 128"/>
                <a:gd name="T23" fmla="*/ 63 h 126"/>
                <a:gd name="T24" fmla="*/ 125 w 128"/>
                <a:gd name="T25" fmla="*/ 76 h 126"/>
                <a:gd name="T26" fmla="*/ 116 w 128"/>
                <a:gd name="T27" fmla="*/ 98 h 126"/>
                <a:gd name="T28" fmla="*/ 98 w 128"/>
                <a:gd name="T29" fmla="*/ 115 h 126"/>
                <a:gd name="T30" fmla="*/ 76 w 128"/>
                <a:gd name="T31" fmla="*/ 125 h 126"/>
                <a:gd name="T32" fmla="*/ 64 w 128"/>
                <a:gd name="T33" fmla="*/ 126 h 126"/>
                <a:gd name="T34" fmla="*/ 52 w 128"/>
                <a:gd name="T35" fmla="*/ 125 h 126"/>
                <a:gd name="T36" fmla="*/ 31 w 128"/>
                <a:gd name="T37" fmla="*/ 117 h 126"/>
                <a:gd name="T38" fmla="*/ 23 w 128"/>
                <a:gd name="T39" fmla="*/ 111 h 126"/>
                <a:gd name="T40" fmla="*/ 78 w 128"/>
                <a:gd name="T41" fmla="*/ 68 h 126"/>
                <a:gd name="T42" fmla="*/ 63 w 128"/>
                <a:gd name="T43" fmla="*/ 68 h 126"/>
                <a:gd name="T44" fmla="*/ 58 w 128"/>
                <a:gd name="T45" fmla="*/ 69 h 126"/>
                <a:gd name="T46" fmla="*/ 53 w 128"/>
                <a:gd name="T47" fmla="*/ 72 h 126"/>
                <a:gd name="T48" fmla="*/ 51 w 128"/>
                <a:gd name="T49" fmla="*/ 75 h 126"/>
                <a:gd name="T50" fmla="*/ 42 w 128"/>
                <a:gd name="T51" fmla="*/ 90 h 126"/>
                <a:gd name="T52" fmla="*/ 43 w 128"/>
                <a:gd name="T53" fmla="*/ 92 h 126"/>
                <a:gd name="T54" fmla="*/ 117 w 128"/>
                <a:gd name="T55" fmla="*/ 92 h 126"/>
                <a:gd name="T56" fmla="*/ 119 w 128"/>
                <a:gd name="T57" fmla="*/ 91 h 126"/>
                <a:gd name="T58" fmla="*/ 65 w 128"/>
                <a:gd name="T59" fmla="*/ 2 h 126"/>
                <a:gd name="T60" fmla="*/ 63 w 128"/>
                <a:gd name="T61" fmla="*/ 1 h 126"/>
                <a:gd name="T62" fmla="*/ 7 w 128"/>
                <a:gd name="T63" fmla="*/ 93 h 126"/>
                <a:gd name="T64" fmla="*/ 3 w 128"/>
                <a:gd name="T65" fmla="*/ 85 h 126"/>
                <a:gd name="T66" fmla="*/ 0 w 128"/>
                <a:gd name="T67" fmla="*/ 70 h 126"/>
                <a:gd name="T68" fmla="*/ 0 w 128"/>
                <a:gd name="T69" fmla="*/ 63 h 1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8" h="126">
                  <a:moveTo>
                    <a:pt x="0" y="63"/>
                  </a:move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4" y="38"/>
                  </a:lnTo>
                  <a:lnTo>
                    <a:pt x="11" y="28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8" y="5"/>
                  </a:lnTo>
                  <a:lnTo>
                    <a:pt x="98" y="11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5" y="50"/>
                  </a:lnTo>
                  <a:lnTo>
                    <a:pt x="127" y="57"/>
                  </a:lnTo>
                  <a:lnTo>
                    <a:pt x="128" y="63"/>
                  </a:lnTo>
                  <a:lnTo>
                    <a:pt x="127" y="69"/>
                  </a:lnTo>
                  <a:lnTo>
                    <a:pt x="125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5"/>
                  </a:lnTo>
                  <a:lnTo>
                    <a:pt x="88" y="121"/>
                  </a:lnTo>
                  <a:lnTo>
                    <a:pt x="76" y="125"/>
                  </a:lnTo>
                  <a:lnTo>
                    <a:pt x="70" y="126"/>
                  </a:lnTo>
                  <a:lnTo>
                    <a:pt x="64" y="126"/>
                  </a:lnTo>
                  <a:lnTo>
                    <a:pt x="52" y="125"/>
                  </a:lnTo>
                  <a:lnTo>
                    <a:pt x="41" y="122"/>
                  </a:lnTo>
                  <a:lnTo>
                    <a:pt x="31" y="117"/>
                  </a:lnTo>
                  <a:lnTo>
                    <a:pt x="23" y="111"/>
                  </a:lnTo>
                  <a:lnTo>
                    <a:pt x="63" y="44"/>
                  </a:lnTo>
                  <a:lnTo>
                    <a:pt x="78" y="68"/>
                  </a:lnTo>
                  <a:lnTo>
                    <a:pt x="63" y="68"/>
                  </a:lnTo>
                  <a:lnTo>
                    <a:pt x="58" y="69"/>
                  </a:lnTo>
                  <a:lnTo>
                    <a:pt x="55" y="70"/>
                  </a:lnTo>
                  <a:lnTo>
                    <a:pt x="53" y="72"/>
                  </a:lnTo>
                  <a:lnTo>
                    <a:pt x="51" y="75"/>
                  </a:lnTo>
                  <a:lnTo>
                    <a:pt x="42" y="90"/>
                  </a:lnTo>
                  <a:lnTo>
                    <a:pt x="41" y="91"/>
                  </a:lnTo>
                  <a:lnTo>
                    <a:pt x="43" y="92"/>
                  </a:lnTo>
                  <a:lnTo>
                    <a:pt x="92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7" y="93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hf sldNum="0" hdr="0" dt="0"/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7575" rtl="0" eaLnBrk="0" fontAlgn="base" hangingPunct="0">
        <a:spcBef>
          <a:spcPct val="0"/>
        </a:spcBef>
        <a:spcAft>
          <a:spcPts val="400"/>
        </a:spcAft>
        <a:buClr>
          <a:srgbClr val="E2001A"/>
        </a:buClr>
        <a:buSzPct val="80000"/>
        <a:buFont typeface="Arial" panose="020B0604020202020204" pitchFamily="34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6275" indent="-152400" algn="l" defTabSz="917575" rtl="0" eaLnBrk="0" fontAlgn="base" hangingPunct="0">
        <a:spcBef>
          <a:spcPts val="400"/>
        </a:spcBef>
        <a:spcAft>
          <a:spcPct val="0"/>
        </a:spcAft>
        <a:buClr>
          <a:srgbClr val="58595B"/>
        </a:buClr>
        <a:buFont typeface="Arial" panose="020B0604020202020204" pitchFamily="34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90600" indent="-152400" algn="l" defTabSz="917575" rtl="0" eaLnBrk="0" fontAlgn="base" hangingPunct="0">
        <a:spcBef>
          <a:spcPts val="350"/>
        </a:spcBef>
        <a:spcAft>
          <a:spcPct val="0"/>
        </a:spcAft>
        <a:buClr>
          <a:srgbClr val="58595B"/>
        </a:buClr>
        <a:buFont typeface="Arial" panose="020B0604020202020204" pitchFamily="34" charset="0"/>
        <a:buChar char="•"/>
        <a:defRPr sz="1400">
          <a:solidFill>
            <a:srgbClr val="58595B"/>
          </a:solidFill>
          <a:latin typeface="+mn-lt"/>
          <a:cs typeface="Arial" panose="020B0604020202020204" pitchFamily="34" charset="0"/>
        </a:defRPr>
      </a:lvl3pPr>
      <a:lvl4pPr marL="1606550" indent="-230188" algn="l" defTabSz="917575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65338" indent="-234950" algn="l" defTabSz="9175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rr_pic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1332" r="10435"/>
          <a:stretch>
            <a:fillRect/>
          </a:stretch>
        </p:blipFill>
        <p:spPr bwMode="auto">
          <a:xfrm>
            <a:off x="90488" y="71438"/>
            <a:ext cx="90900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blend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6350"/>
            <a:ext cx="9167813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Textblend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2888"/>
            <a:ext cx="918051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hf sldNum="0" hdr="0" dt="0"/>
  <p:txStyles>
    <p:titleStyle>
      <a:lvl1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eaLnBrk="0" fontAlgn="base" hangingPunct="0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eaLnBrk="0" fontAlgn="base" hangingPunct="0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Hintergr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hf sldNum="0" hdr="0" dt="0"/>
  <p:txStyles>
    <p:titleStyle>
      <a:lvl1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eaLnBrk="0" fontAlgn="base" hangingPunct="0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eaLnBrk="0" fontAlgn="base" hangingPunct="0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sldNum="0" hdr="0" dt="0"/>
  <p:txStyles>
    <p:titleStyle>
      <a:lvl1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eaLnBrk="0" fontAlgn="base" hangingPunct="0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eaLnBrk="0" fontAlgn="base" hangingPunct="0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intergru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8051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eisse Linie"/>
          <p:cNvSpPr>
            <a:spLocks noChangeShapeType="1"/>
          </p:cNvSpPr>
          <p:nvPr/>
        </p:nvSpPr>
        <p:spPr bwMode="auto">
          <a:xfrm>
            <a:off x="715963" y="727075"/>
            <a:ext cx="84947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91735" tIns="45865" rIns="91735" bIns="45865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799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ote Linie"/>
          <p:cNvSpPr>
            <a:spLocks noChangeShapeType="1"/>
          </p:cNvSpPr>
          <p:nvPr/>
        </p:nvSpPr>
        <p:spPr bwMode="auto">
          <a:xfrm>
            <a:off x="3175" y="5892800"/>
            <a:ext cx="9183688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lIns="91723" tIns="45860" rIns="91723" bIns="4586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799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149" name="picLogo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159500"/>
            <a:ext cx="22860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35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te Linie"/>
          <p:cNvSpPr>
            <a:spLocks noChangeShapeType="1"/>
          </p:cNvSpPr>
          <p:nvPr/>
        </p:nvSpPr>
        <p:spPr bwMode="auto">
          <a:xfrm>
            <a:off x="515938" y="1150938"/>
            <a:ext cx="8664575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lIns="91723" tIns="45860" rIns="91723" bIns="4586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799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171" name="Hak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3188"/>
            <a:ext cx="9077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chwarze Linie"/>
          <p:cNvSpPr>
            <a:spLocks noChangeShapeType="1"/>
          </p:cNvSpPr>
          <p:nvPr/>
        </p:nvSpPr>
        <p:spPr bwMode="auto">
          <a:xfrm>
            <a:off x="107950" y="6608763"/>
            <a:ext cx="9072563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943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999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7173" name="Group 4"/>
          <p:cNvGrpSpPr>
            <a:grpSpLocks noChangeAspect="1"/>
          </p:cNvGrpSpPr>
          <p:nvPr userDrawn="1"/>
        </p:nvGrpSpPr>
        <p:grpSpPr bwMode="auto">
          <a:xfrm>
            <a:off x="434975" y="6645275"/>
            <a:ext cx="1543050" cy="206375"/>
            <a:chOff x="274" y="4186"/>
            <a:chExt cx="972" cy="130"/>
          </a:xfrm>
        </p:grpSpPr>
        <p:sp>
          <p:nvSpPr>
            <p:cNvPr id="717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4" y="4186"/>
              <a:ext cx="97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Freeform 5"/>
            <p:cNvSpPr>
              <a:spLocks noEditPoints="1"/>
            </p:cNvSpPr>
            <p:nvPr userDrawn="1"/>
          </p:nvSpPr>
          <p:spPr bwMode="auto">
            <a:xfrm>
              <a:off x="457" y="4223"/>
              <a:ext cx="35" cy="48"/>
            </a:xfrm>
            <a:custGeom>
              <a:avLst/>
              <a:gdLst>
                <a:gd name="T0" fmla="*/ 0 w 35"/>
                <a:gd name="T1" fmla="*/ 48 h 48"/>
                <a:gd name="T2" fmla="*/ 11 w 35"/>
                <a:gd name="T3" fmla="*/ 48 h 48"/>
                <a:gd name="T4" fmla="*/ 11 w 35"/>
                <a:gd name="T5" fmla="*/ 48 h 48"/>
                <a:gd name="T6" fmla="*/ 20 w 35"/>
                <a:gd name="T7" fmla="*/ 48 h 48"/>
                <a:gd name="T8" fmla="*/ 25 w 35"/>
                <a:gd name="T9" fmla="*/ 47 h 48"/>
                <a:gd name="T10" fmla="*/ 25 w 35"/>
                <a:gd name="T11" fmla="*/ 47 h 48"/>
                <a:gd name="T12" fmla="*/ 30 w 35"/>
                <a:gd name="T13" fmla="*/ 45 h 48"/>
                <a:gd name="T14" fmla="*/ 32 w 35"/>
                <a:gd name="T15" fmla="*/ 43 h 48"/>
                <a:gd name="T16" fmla="*/ 34 w 35"/>
                <a:gd name="T17" fmla="*/ 39 h 48"/>
                <a:gd name="T18" fmla="*/ 35 w 35"/>
                <a:gd name="T19" fmla="*/ 34 h 48"/>
                <a:gd name="T20" fmla="*/ 35 w 35"/>
                <a:gd name="T21" fmla="*/ 34 h 48"/>
                <a:gd name="T22" fmla="*/ 34 w 35"/>
                <a:gd name="T23" fmla="*/ 30 h 48"/>
                <a:gd name="T24" fmla="*/ 32 w 35"/>
                <a:gd name="T25" fmla="*/ 27 h 48"/>
                <a:gd name="T26" fmla="*/ 29 w 35"/>
                <a:gd name="T27" fmla="*/ 24 h 48"/>
                <a:gd name="T28" fmla="*/ 24 w 35"/>
                <a:gd name="T29" fmla="*/ 23 h 48"/>
                <a:gd name="T30" fmla="*/ 24 w 35"/>
                <a:gd name="T31" fmla="*/ 23 h 48"/>
                <a:gd name="T32" fmla="*/ 28 w 35"/>
                <a:gd name="T33" fmla="*/ 21 h 48"/>
                <a:gd name="T34" fmla="*/ 30 w 35"/>
                <a:gd name="T35" fmla="*/ 18 h 48"/>
                <a:gd name="T36" fmla="*/ 32 w 35"/>
                <a:gd name="T37" fmla="*/ 15 h 48"/>
                <a:gd name="T38" fmla="*/ 32 w 35"/>
                <a:gd name="T39" fmla="*/ 12 h 48"/>
                <a:gd name="T40" fmla="*/ 32 w 35"/>
                <a:gd name="T41" fmla="*/ 12 h 48"/>
                <a:gd name="T42" fmla="*/ 32 w 35"/>
                <a:gd name="T43" fmla="*/ 9 h 48"/>
                <a:gd name="T44" fmla="*/ 30 w 35"/>
                <a:gd name="T45" fmla="*/ 6 h 48"/>
                <a:gd name="T46" fmla="*/ 28 w 35"/>
                <a:gd name="T47" fmla="*/ 2 h 48"/>
                <a:gd name="T48" fmla="*/ 24 w 35"/>
                <a:gd name="T49" fmla="*/ 1 h 48"/>
                <a:gd name="T50" fmla="*/ 24 w 35"/>
                <a:gd name="T51" fmla="*/ 1 h 48"/>
                <a:gd name="T52" fmla="*/ 20 w 35"/>
                <a:gd name="T53" fmla="*/ 0 h 48"/>
                <a:gd name="T54" fmla="*/ 12 w 35"/>
                <a:gd name="T55" fmla="*/ 0 h 48"/>
                <a:gd name="T56" fmla="*/ 0 w 35"/>
                <a:gd name="T57" fmla="*/ 0 h 48"/>
                <a:gd name="T58" fmla="*/ 0 w 35"/>
                <a:gd name="T59" fmla="*/ 48 h 48"/>
                <a:gd name="T60" fmla="*/ 0 w 35"/>
                <a:gd name="T61" fmla="*/ 48 h 48"/>
                <a:gd name="T62" fmla="*/ 9 w 35"/>
                <a:gd name="T63" fmla="*/ 8 h 48"/>
                <a:gd name="T64" fmla="*/ 12 w 35"/>
                <a:gd name="T65" fmla="*/ 8 h 48"/>
                <a:gd name="T66" fmla="*/ 12 w 35"/>
                <a:gd name="T67" fmla="*/ 8 h 48"/>
                <a:gd name="T68" fmla="*/ 18 w 35"/>
                <a:gd name="T69" fmla="*/ 8 h 48"/>
                <a:gd name="T70" fmla="*/ 21 w 35"/>
                <a:gd name="T71" fmla="*/ 9 h 48"/>
                <a:gd name="T72" fmla="*/ 22 w 35"/>
                <a:gd name="T73" fmla="*/ 11 h 48"/>
                <a:gd name="T74" fmla="*/ 23 w 35"/>
                <a:gd name="T75" fmla="*/ 13 h 48"/>
                <a:gd name="T76" fmla="*/ 23 w 35"/>
                <a:gd name="T77" fmla="*/ 13 h 48"/>
                <a:gd name="T78" fmla="*/ 22 w 35"/>
                <a:gd name="T79" fmla="*/ 16 h 48"/>
                <a:gd name="T80" fmla="*/ 21 w 35"/>
                <a:gd name="T81" fmla="*/ 18 h 48"/>
                <a:gd name="T82" fmla="*/ 18 w 35"/>
                <a:gd name="T83" fmla="*/ 19 h 48"/>
                <a:gd name="T84" fmla="*/ 14 w 35"/>
                <a:gd name="T85" fmla="*/ 19 h 48"/>
                <a:gd name="T86" fmla="*/ 9 w 35"/>
                <a:gd name="T87" fmla="*/ 19 h 48"/>
                <a:gd name="T88" fmla="*/ 9 w 35"/>
                <a:gd name="T89" fmla="*/ 8 h 48"/>
                <a:gd name="T90" fmla="*/ 9 w 35"/>
                <a:gd name="T91" fmla="*/ 8 h 48"/>
                <a:gd name="T92" fmla="*/ 9 w 35"/>
                <a:gd name="T93" fmla="*/ 27 h 48"/>
                <a:gd name="T94" fmla="*/ 14 w 35"/>
                <a:gd name="T95" fmla="*/ 27 h 48"/>
                <a:gd name="T96" fmla="*/ 14 w 35"/>
                <a:gd name="T97" fmla="*/ 27 h 48"/>
                <a:gd name="T98" fmla="*/ 19 w 35"/>
                <a:gd name="T99" fmla="*/ 27 h 48"/>
                <a:gd name="T100" fmla="*/ 22 w 35"/>
                <a:gd name="T101" fmla="*/ 28 h 48"/>
                <a:gd name="T102" fmla="*/ 24 w 35"/>
                <a:gd name="T103" fmla="*/ 30 h 48"/>
                <a:gd name="T104" fmla="*/ 25 w 35"/>
                <a:gd name="T105" fmla="*/ 34 h 48"/>
                <a:gd name="T106" fmla="*/ 25 w 35"/>
                <a:gd name="T107" fmla="*/ 34 h 48"/>
                <a:gd name="T108" fmla="*/ 24 w 35"/>
                <a:gd name="T109" fmla="*/ 38 h 48"/>
                <a:gd name="T110" fmla="*/ 22 w 35"/>
                <a:gd name="T111" fmla="*/ 40 h 48"/>
                <a:gd name="T112" fmla="*/ 19 w 35"/>
                <a:gd name="T113" fmla="*/ 41 h 48"/>
                <a:gd name="T114" fmla="*/ 14 w 35"/>
                <a:gd name="T115" fmla="*/ 41 h 48"/>
                <a:gd name="T116" fmla="*/ 9 w 35"/>
                <a:gd name="T117" fmla="*/ 41 h 48"/>
                <a:gd name="T118" fmla="*/ 9 w 35"/>
                <a:gd name="T119" fmla="*/ 27 h 48"/>
                <a:gd name="T120" fmla="*/ 9 w 35"/>
                <a:gd name="T121" fmla="*/ 27 h 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8">
                  <a:moveTo>
                    <a:pt x="0" y="48"/>
                  </a:moveTo>
                  <a:lnTo>
                    <a:pt x="11" y="48"/>
                  </a:lnTo>
                  <a:lnTo>
                    <a:pt x="20" y="48"/>
                  </a:lnTo>
                  <a:lnTo>
                    <a:pt x="25" y="47"/>
                  </a:lnTo>
                  <a:lnTo>
                    <a:pt x="30" y="45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5" y="34"/>
                  </a:lnTo>
                  <a:lnTo>
                    <a:pt x="34" y="30"/>
                  </a:lnTo>
                  <a:lnTo>
                    <a:pt x="32" y="27"/>
                  </a:lnTo>
                  <a:lnTo>
                    <a:pt x="29" y="24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30" y="18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9" y="8"/>
                  </a:moveTo>
                  <a:lnTo>
                    <a:pt x="12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9" y="8"/>
                  </a:lnTo>
                  <a:close/>
                  <a:moveTo>
                    <a:pt x="9" y="27"/>
                  </a:moveTo>
                  <a:lnTo>
                    <a:pt x="14" y="27"/>
                  </a:lnTo>
                  <a:lnTo>
                    <a:pt x="19" y="27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5" y="34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9" y="41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6"/>
            <p:cNvSpPr>
              <a:spLocks/>
            </p:cNvSpPr>
            <p:nvPr userDrawn="1"/>
          </p:nvSpPr>
          <p:spPr bwMode="auto">
            <a:xfrm>
              <a:off x="499" y="4237"/>
              <a:ext cx="31" cy="35"/>
            </a:xfrm>
            <a:custGeom>
              <a:avLst/>
              <a:gdLst>
                <a:gd name="T0" fmla="*/ 0 w 31"/>
                <a:gd name="T1" fmla="*/ 20 h 35"/>
                <a:gd name="T2" fmla="*/ 0 w 31"/>
                <a:gd name="T3" fmla="*/ 20 h 35"/>
                <a:gd name="T4" fmla="*/ 0 w 31"/>
                <a:gd name="T5" fmla="*/ 25 h 35"/>
                <a:gd name="T6" fmla="*/ 1 w 31"/>
                <a:gd name="T7" fmla="*/ 28 h 35"/>
                <a:gd name="T8" fmla="*/ 1 w 31"/>
                <a:gd name="T9" fmla="*/ 28 h 35"/>
                <a:gd name="T10" fmla="*/ 2 w 31"/>
                <a:gd name="T11" fmla="*/ 31 h 35"/>
                <a:gd name="T12" fmla="*/ 5 w 31"/>
                <a:gd name="T13" fmla="*/ 33 h 35"/>
                <a:gd name="T14" fmla="*/ 8 w 31"/>
                <a:gd name="T15" fmla="*/ 34 h 35"/>
                <a:gd name="T16" fmla="*/ 13 w 31"/>
                <a:gd name="T17" fmla="*/ 35 h 35"/>
                <a:gd name="T18" fmla="*/ 13 w 31"/>
                <a:gd name="T19" fmla="*/ 35 h 35"/>
                <a:gd name="T20" fmla="*/ 15 w 31"/>
                <a:gd name="T21" fmla="*/ 35 h 35"/>
                <a:gd name="T22" fmla="*/ 18 w 31"/>
                <a:gd name="T23" fmla="*/ 34 h 35"/>
                <a:gd name="T24" fmla="*/ 20 w 31"/>
                <a:gd name="T25" fmla="*/ 32 h 35"/>
                <a:gd name="T26" fmla="*/ 22 w 31"/>
                <a:gd name="T27" fmla="*/ 30 h 35"/>
                <a:gd name="T28" fmla="*/ 22 w 31"/>
                <a:gd name="T29" fmla="*/ 30 h 35"/>
                <a:gd name="T30" fmla="*/ 22 w 31"/>
                <a:gd name="T31" fmla="*/ 34 h 35"/>
                <a:gd name="T32" fmla="*/ 31 w 31"/>
                <a:gd name="T33" fmla="*/ 34 h 35"/>
                <a:gd name="T34" fmla="*/ 31 w 31"/>
                <a:gd name="T35" fmla="*/ 34 h 35"/>
                <a:gd name="T36" fmla="*/ 31 w 31"/>
                <a:gd name="T37" fmla="*/ 33 h 35"/>
                <a:gd name="T38" fmla="*/ 31 w 31"/>
                <a:gd name="T39" fmla="*/ 33 h 35"/>
                <a:gd name="T40" fmla="*/ 31 w 31"/>
                <a:gd name="T41" fmla="*/ 29 h 35"/>
                <a:gd name="T42" fmla="*/ 31 w 31"/>
                <a:gd name="T43" fmla="*/ 29 h 35"/>
                <a:gd name="T44" fmla="*/ 31 w 31"/>
                <a:gd name="T45" fmla="*/ 26 h 35"/>
                <a:gd name="T46" fmla="*/ 31 w 31"/>
                <a:gd name="T47" fmla="*/ 24 h 35"/>
                <a:gd name="T48" fmla="*/ 31 w 31"/>
                <a:gd name="T49" fmla="*/ 0 h 35"/>
                <a:gd name="T50" fmla="*/ 21 w 31"/>
                <a:gd name="T51" fmla="*/ 0 h 35"/>
                <a:gd name="T52" fmla="*/ 21 w 31"/>
                <a:gd name="T53" fmla="*/ 18 h 35"/>
                <a:gd name="T54" fmla="*/ 21 w 31"/>
                <a:gd name="T55" fmla="*/ 18 h 35"/>
                <a:gd name="T56" fmla="*/ 21 w 31"/>
                <a:gd name="T57" fmla="*/ 23 h 35"/>
                <a:gd name="T58" fmla="*/ 20 w 31"/>
                <a:gd name="T59" fmla="*/ 25 h 35"/>
                <a:gd name="T60" fmla="*/ 17 w 31"/>
                <a:gd name="T61" fmla="*/ 27 h 35"/>
                <a:gd name="T62" fmla="*/ 15 w 31"/>
                <a:gd name="T63" fmla="*/ 27 h 35"/>
                <a:gd name="T64" fmla="*/ 15 w 31"/>
                <a:gd name="T65" fmla="*/ 27 h 35"/>
                <a:gd name="T66" fmla="*/ 12 w 31"/>
                <a:gd name="T67" fmla="*/ 27 h 35"/>
                <a:gd name="T68" fmla="*/ 9 w 31"/>
                <a:gd name="T69" fmla="*/ 26 h 35"/>
                <a:gd name="T70" fmla="*/ 9 w 31"/>
                <a:gd name="T71" fmla="*/ 23 h 35"/>
                <a:gd name="T72" fmla="*/ 8 w 31"/>
                <a:gd name="T73" fmla="*/ 19 h 35"/>
                <a:gd name="T74" fmla="*/ 8 w 31"/>
                <a:gd name="T75" fmla="*/ 0 h 35"/>
                <a:gd name="T76" fmla="*/ 0 w 31"/>
                <a:gd name="T77" fmla="*/ 0 h 35"/>
                <a:gd name="T78" fmla="*/ 0 w 31"/>
                <a:gd name="T79" fmla="*/ 20 h 35"/>
                <a:gd name="T80" fmla="*/ 0 w 31"/>
                <a:gd name="T81" fmla="*/ 20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8" y="34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7"/>
            <p:cNvSpPr>
              <a:spLocks/>
            </p:cNvSpPr>
            <p:nvPr userDrawn="1"/>
          </p:nvSpPr>
          <p:spPr bwMode="auto">
            <a:xfrm>
              <a:off x="538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1 w 32"/>
                <a:gd name="T15" fmla="*/ 11 h 35"/>
                <a:gd name="T16" fmla="*/ 14 w 32"/>
                <a:gd name="T17" fmla="*/ 9 h 35"/>
                <a:gd name="T18" fmla="*/ 17 w 32"/>
                <a:gd name="T19" fmla="*/ 8 h 35"/>
                <a:gd name="T20" fmla="*/ 17 w 32"/>
                <a:gd name="T21" fmla="*/ 8 h 35"/>
                <a:gd name="T22" fmla="*/ 19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2 w 32"/>
                <a:gd name="T29" fmla="*/ 17 h 35"/>
                <a:gd name="T30" fmla="*/ 22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1 w 32"/>
                <a:gd name="T39" fmla="*/ 9 h 35"/>
                <a:gd name="T40" fmla="*/ 30 w 32"/>
                <a:gd name="T41" fmla="*/ 5 h 35"/>
                <a:gd name="T42" fmla="*/ 30 w 32"/>
                <a:gd name="T43" fmla="*/ 5 h 35"/>
                <a:gd name="T44" fmla="*/ 29 w 32"/>
                <a:gd name="T45" fmla="*/ 3 h 35"/>
                <a:gd name="T46" fmla="*/ 25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7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8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1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2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1" y="9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8"/>
            <p:cNvSpPr>
              <a:spLocks noEditPoints="1"/>
            </p:cNvSpPr>
            <p:nvPr userDrawn="1"/>
          </p:nvSpPr>
          <p:spPr bwMode="auto">
            <a:xfrm>
              <a:off x="576" y="4222"/>
              <a:ext cx="34" cy="50"/>
            </a:xfrm>
            <a:custGeom>
              <a:avLst/>
              <a:gdLst>
                <a:gd name="T0" fmla="*/ 24 w 34"/>
                <a:gd name="T1" fmla="*/ 0 h 50"/>
                <a:gd name="T2" fmla="*/ 24 w 34"/>
                <a:gd name="T3" fmla="*/ 18 h 50"/>
                <a:gd name="T4" fmla="*/ 24 w 34"/>
                <a:gd name="T5" fmla="*/ 18 h 50"/>
                <a:gd name="T6" fmla="*/ 20 w 34"/>
                <a:gd name="T7" fmla="*/ 15 h 50"/>
                <a:gd name="T8" fmla="*/ 14 w 34"/>
                <a:gd name="T9" fmla="*/ 14 h 50"/>
                <a:gd name="T10" fmla="*/ 14 w 34"/>
                <a:gd name="T11" fmla="*/ 14 h 50"/>
                <a:gd name="T12" fmla="*/ 12 w 34"/>
                <a:gd name="T13" fmla="*/ 14 h 50"/>
                <a:gd name="T14" fmla="*/ 9 w 34"/>
                <a:gd name="T15" fmla="*/ 15 h 50"/>
                <a:gd name="T16" fmla="*/ 7 w 34"/>
                <a:gd name="T17" fmla="*/ 17 h 50"/>
                <a:gd name="T18" fmla="*/ 5 w 34"/>
                <a:gd name="T19" fmla="*/ 19 h 50"/>
                <a:gd name="T20" fmla="*/ 1 w 34"/>
                <a:gd name="T21" fmla="*/ 25 h 50"/>
                <a:gd name="T22" fmla="*/ 0 w 34"/>
                <a:gd name="T23" fmla="*/ 32 h 50"/>
                <a:gd name="T24" fmla="*/ 0 w 34"/>
                <a:gd name="T25" fmla="*/ 32 h 50"/>
                <a:gd name="T26" fmla="*/ 1 w 34"/>
                <a:gd name="T27" fmla="*/ 40 h 50"/>
                <a:gd name="T28" fmla="*/ 5 w 34"/>
                <a:gd name="T29" fmla="*/ 45 h 50"/>
                <a:gd name="T30" fmla="*/ 7 w 34"/>
                <a:gd name="T31" fmla="*/ 47 h 50"/>
                <a:gd name="T32" fmla="*/ 9 w 34"/>
                <a:gd name="T33" fmla="*/ 49 h 50"/>
                <a:gd name="T34" fmla="*/ 12 w 34"/>
                <a:gd name="T35" fmla="*/ 50 h 50"/>
                <a:gd name="T36" fmla="*/ 16 w 34"/>
                <a:gd name="T37" fmla="*/ 50 h 50"/>
                <a:gd name="T38" fmla="*/ 16 w 34"/>
                <a:gd name="T39" fmla="*/ 50 h 50"/>
                <a:gd name="T40" fmla="*/ 19 w 34"/>
                <a:gd name="T41" fmla="*/ 50 h 50"/>
                <a:gd name="T42" fmla="*/ 21 w 34"/>
                <a:gd name="T43" fmla="*/ 49 h 50"/>
                <a:gd name="T44" fmla="*/ 23 w 34"/>
                <a:gd name="T45" fmla="*/ 47 h 50"/>
                <a:gd name="T46" fmla="*/ 25 w 34"/>
                <a:gd name="T47" fmla="*/ 45 h 50"/>
                <a:gd name="T48" fmla="*/ 25 w 34"/>
                <a:gd name="T49" fmla="*/ 45 h 50"/>
                <a:gd name="T50" fmla="*/ 25 w 34"/>
                <a:gd name="T51" fmla="*/ 46 h 50"/>
                <a:gd name="T52" fmla="*/ 25 w 34"/>
                <a:gd name="T53" fmla="*/ 46 h 50"/>
                <a:gd name="T54" fmla="*/ 25 w 34"/>
                <a:gd name="T55" fmla="*/ 49 h 50"/>
                <a:gd name="T56" fmla="*/ 34 w 34"/>
                <a:gd name="T57" fmla="*/ 49 h 50"/>
                <a:gd name="T58" fmla="*/ 34 w 34"/>
                <a:gd name="T59" fmla="*/ 49 h 50"/>
                <a:gd name="T60" fmla="*/ 33 w 34"/>
                <a:gd name="T61" fmla="*/ 39 h 50"/>
                <a:gd name="T62" fmla="*/ 33 w 34"/>
                <a:gd name="T63" fmla="*/ 0 h 50"/>
                <a:gd name="T64" fmla="*/ 24 w 34"/>
                <a:gd name="T65" fmla="*/ 0 h 50"/>
                <a:gd name="T66" fmla="*/ 24 w 34"/>
                <a:gd name="T67" fmla="*/ 0 h 50"/>
                <a:gd name="T68" fmla="*/ 24 w 34"/>
                <a:gd name="T69" fmla="*/ 32 h 50"/>
                <a:gd name="T70" fmla="*/ 24 w 34"/>
                <a:gd name="T71" fmla="*/ 32 h 50"/>
                <a:gd name="T72" fmla="*/ 23 w 34"/>
                <a:gd name="T73" fmla="*/ 36 h 50"/>
                <a:gd name="T74" fmla="*/ 22 w 34"/>
                <a:gd name="T75" fmla="*/ 40 h 50"/>
                <a:gd name="T76" fmla="*/ 20 w 34"/>
                <a:gd name="T77" fmla="*/ 42 h 50"/>
                <a:gd name="T78" fmla="*/ 17 w 34"/>
                <a:gd name="T79" fmla="*/ 43 h 50"/>
                <a:gd name="T80" fmla="*/ 17 w 34"/>
                <a:gd name="T81" fmla="*/ 43 h 50"/>
                <a:gd name="T82" fmla="*/ 13 w 34"/>
                <a:gd name="T83" fmla="*/ 42 h 50"/>
                <a:gd name="T84" fmla="*/ 11 w 34"/>
                <a:gd name="T85" fmla="*/ 40 h 50"/>
                <a:gd name="T86" fmla="*/ 10 w 34"/>
                <a:gd name="T87" fmla="*/ 36 h 50"/>
                <a:gd name="T88" fmla="*/ 9 w 34"/>
                <a:gd name="T89" fmla="*/ 32 h 50"/>
                <a:gd name="T90" fmla="*/ 9 w 34"/>
                <a:gd name="T91" fmla="*/ 32 h 50"/>
                <a:gd name="T92" fmla="*/ 10 w 34"/>
                <a:gd name="T93" fmla="*/ 28 h 50"/>
                <a:gd name="T94" fmla="*/ 11 w 34"/>
                <a:gd name="T95" fmla="*/ 25 h 50"/>
                <a:gd name="T96" fmla="*/ 13 w 34"/>
                <a:gd name="T97" fmla="*/ 23 h 50"/>
                <a:gd name="T98" fmla="*/ 17 w 34"/>
                <a:gd name="T99" fmla="*/ 22 h 50"/>
                <a:gd name="T100" fmla="*/ 17 w 34"/>
                <a:gd name="T101" fmla="*/ 22 h 50"/>
                <a:gd name="T102" fmla="*/ 20 w 34"/>
                <a:gd name="T103" fmla="*/ 23 h 50"/>
                <a:gd name="T104" fmla="*/ 22 w 34"/>
                <a:gd name="T105" fmla="*/ 25 h 50"/>
                <a:gd name="T106" fmla="*/ 23 w 34"/>
                <a:gd name="T107" fmla="*/ 28 h 50"/>
                <a:gd name="T108" fmla="*/ 24 w 34"/>
                <a:gd name="T109" fmla="*/ 32 h 50"/>
                <a:gd name="T110" fmla="*/ 24 w 34"/>
                <a:gd name="T111" fmla="*/ 32 h 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" h="50">
                  <a:moveTo>
                    <a:pt x="24" y="0"/>
                  </a:moveTo>
                  <a:lnTo>
                    <a:pt x="24" y="18"/>
                  </a:lnTo>
                  <a:lnTo>
                    <a:pt x="20" y="15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34" y="49"/>
                  </a:lnTo>
                  <a:lnTo>
                    <a:pt x="33" y="39"/>
                  </a:lnTo>
                  <a:lnTo>
                    <a:pt x="33" y="0"/>
                  </a:lnTo>
                  <a:lnTo>
                    <a:pt x="24" y="0"/>
                  </a:lnTo>
                  <a:close/>
                  <a:moveTo>
                    <a:pt x="24" y="32"/>
                  </a:moveTo>
                  <a:lnTo>
                    <a:pt x="24" y="32"/>
                  </a:lnTo>
                  <a:lnTo>
                    <a:pt x="23" y="36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3" y="28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Freeform 9"/>
            <p:cNvSpPr>
              <a:spLocks noEditPoints="1"/>
            </p:cNvSpPr>
            <p:nvPr userDrawn="1"/>
          </p:nvSpPr>
          <p:spPr bwMode="auto">
            <a:xfrm>
              <a:off x="616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7 w 33"/>
                <a:gd name="T17" fmla="*/ 0 h 36"/>
                <a:gd name="T18" fmla="*/ 17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3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3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Freeform 10"/>
            <p:cNvSpPr>
              <a:spLocks/>
            </p:cNvSpPr>
            <p:nvPr userDrawn="1"/>
          </p:nvSpPr>
          <p:spPr bwMode="auto">
            <a:xfrm>
              <a:off x="653" y="4236"/>
              <a:ext cx="30" cy="36"/>
            </a:xfrm>
            <a:custGeom>
              <a:avLst/>
              <a:gdLst>
                <a:gd name="T0" fmla="*/ 16 w 30"/>
                <a:gd name="T1" fmla="*/ 0 h 36"/>
                <a:gd name="T2" fmla="*/ 16 w 30"/>
                <a:gd name="T3" fmla="*/ 0 h 36"/>
                <a:gd name="T4" fmla="*/ 10 w 30"/>
                <a:gd name="T5" fmla="*/ 0 h 36"/>
                <a:gd name="T6" fmla="*/ 5 w 30"/>
                <a:gd name="T7" fmla="*/ 3 h 36"/>
                <a:gd name="T8" fmla="*/ 3 w 30"/>
                <a:gd name="T9" fmla="*/ 6 h 36"/>
                <a:gd name="T10" fmla="*/ 2 w 30"/>
                <a:gd name="T11" fmla="*/ 11 h 36"/>
                <a:gd name="T12" fmla="*/ 2 w 30"/>
                <a:gd name="T13" fmla="*/ 11 h 36"/>
                <a:gd name="T14" fmla="*/ 2 w 30"/>
                <a:gd name="T15" fmla="*/ 14 h 36"/>
                <a:gd name="T16" fmla="*/ 4 w 30"/>
                <a:gd name="T17" fmla="*/ 17 h 36"/>
                <a:gd name="T18" fmla="*/ 7 w 30"/>
                <a:gd name="T19" fmla="*/ 19 h 36"/>
                <a:gd name="T20" fmla="*/ 12 w 30"/>
                <a:gd name="T21" fmla="*/ 20 h 36"/>
                <a:gd name="T22" fmla="*/ 16 w 30"/>
                <a:gd name="T23" fmla="*/ 22 h 36"/>
                <a:gd name="T24" fmla="*/ 16 w 30"/>
                <a:gd name="T25" fmla="*/ 22 h 36"/>
                <a:gd name="T26" fmla="*/ 21 w 30"/>
                <a:gd name="T27" fmla="*/ 24 h 36"/>
                <a:gd name="T28" fmla="*/ 21 w 30"/>
                <a:gd name="T29" fmla="*/ 25 h 36"/>
                <a:gd name="T30" fmla="*/ 22 w 30"/>
                <a:gd name="T31" fmla="*/ 26 h 36"/>
                <a:gd name="T32" fmla="*/ 22 w 30"/>
                <a:gd name="T33" fmla="*/ 26 h 36"/>
                <a:gd name="T34" fmla="*/ 21 w 30"/>
                <a:gd name="T35" fmla="*/ 28 h 36"/>
                <a:gd name="T36" fmla="*/ 20 w 30"/>
                <a:gd name="T37" fmla="*/ 29 h 36"/>
                <a:gd name="T38" fmla="*/ 16 w 30"/>
                <a:gd name="T39" fmla="*/ 30 h 36"/>
                <a:gd name="T40" fmla="*/ 16 w 30"/>
                <a:gd name="T41" fmla="*/ 30 h 36"/>
                <a:gd name="T42" fmla="*/ 13 w 30"/>
                <a:gd name="T43" fmla="*/ 29 h 36"/>
                <a:gd name="T44" fmla="*/ 11 w 30"/>
                <a:gd name="T45" fmla="*/ 28 h 36"/>
                <a:gd name="T46" fmla="*/ 10 w 30"/>
                <a:gd name="T47" fmla="*/ 27 h 36"/>
                <a:gd name="T48" fmla="*/ 9 w 30"/>
                <a:gd name="T49" fmla="*/ 24 h 36"/>
                <a:gd name="T50" fmla="*/ 0 w 30"/>
                <a:gd name="T51" fmla="*/ 24 h 36"/>
                <a:gd name="T52" fmla="*/ 0 w 30"/>
                <a:gd name="T53" fmla="*/ 25 h 36"/>
                <a:gd name="T54" fmla="*/ 0 w 30"/>
                <a:gd name="T55" fmla="*/ 25 h 36"/>
                <a:gd name="T56" fmla="*/ 1 w 30"/>
                <a:gd name="T57" fmla="*/ 30 h 36"/>
                <a:gd name="T58" fmla="*/ 4 w 30"/>
                <a:gd name="T59" fmla="*/ 33 h 36"/>
                <a:gd name="T60" fmla="*/ 10 w 30"/>
                <a:gd name="T61" fmla="*/ 35 h 36"/>
                <a:gd name="T62" fmla="*/ 16 w 30"/>
                <a:gd name="T63" fmla="*/ 36 h 36"/>
                <a:gd name="T64" fmla="*/ 16 w 30"/>
                <a:gd name="T65" fmla="*/ 36 h 36"/>
                <a:gd name="T66" fmla="*/ 22 w 30"/>
                <a:gd name="T67" fmla="*/ 35 h 36"/>
                <a:gd name="T68" fmla="*/ 27 w 30"/>
                <a:gd name="T69" fmla="*/ 33 h 36"/>
                <a:gd name="T70" fmla="*/ 29 w 30"/>
                <a:gd name="T71" fmla="*/ 30 h 36"/>
                <a:gd name="T72" fmla="*/ 30 w 30"/>
                <a:gd name="T73" fmla="*/ 26 h 36"/>
                <a:gd name="T74" fmla="*/ 30 w 30"/>
                <a:gd name="T75" fmla="*/ 26 h 36"/>
                <a:gd name="T76" fmla="*/ 30 w 30"/>
                <a:gd name="T77" fmla="*/ 22 h 36"/>
                <a:gd name="T78" fmla="*/ 29 w 30"/>
                <a:gd name="T79" fmla="*/ 20 h 36"/>
                <a:gd name="T80" fmla="*/ 29 w 30"/>
                <a:gd name="T81" fmla="*/ 20 h 36"/>
                <a:gd name="T82" fmla="*/ 26 w 30"/>
                <a:gd name="T83" fmla="*/ 17 h 36"/>
                <a:gd name="T84" fmla="*/ 20 w 30"/>
                <a:gd name="T85" fmla="*/ 15 h 36"/>
                <a:gd name="T86" fmla="*/ 20 w 30"/>
                <a:gd name="T87" fmla="*/ 15 h 36"/>
                <a:gd name="T88" fmla="*/ 12 w 30"/>
                <a:gd name="T89" fmla="*/ 13 h 36"/>
                <a:gd name="T90" fmla="*/ 11 w 30"/>
                <a:gd name="T91" fmla="*/ 12 h 36"/>
                <a:gd name="T92" fmla="*/ 11 w 30"/>
                <a:gd name="T93" fmla="*/ 10 h 36"/>
                <a:gd name="T94" fmla="*/ 11 w 30"/>
                <a:gd name="T95" fmla="*/ 10 h 36"/>
                <a:gd name="T96" fmla="*/ 11 w 30"/>
                <a:gd name="T97" fmla="*/ 9 h 36"/>
                <a:gd name="T98" fmla="*/ 12 w 30"/>
                <a:gd name="T99" fmla="*/ 8 h 36"/>
                <a:gd name="T100" fmla="*/ 15 w 30"/>
                <a:gd name="T101" fmla="*/ 6 h 36"/>
                <a:gd name="T102" fmla="*/ 15 w 30"/>
                <a:gd name="T103" fmla="*/ 6 h 36"/>
                <a:gd name="T104" fmla="*/ 18 w 30"/>
                <a:gd name="T105" fmla="*/ 6 h 36"/>
                <a:gd name="T106" fmla="*/ 20 w 30"/>
                <a:gd name="T107" fmla="*/ 8 h 36"/>
                <a:gd name="T108" fmla="*/ 21 w 30"/>
                <a:gd name="T109" fmla="*/ 10 h 36"/>
                <a:gd name="T110" fmla="*/ 22 w 30"/>
                <a:gd name="T111" fmla="*/ 12 h 36"/>
                <a:gd name="T112" fmla="*/ 30 w 30"/>
                <a:gd name="T113" fmla="*/ 12 h 36"/>
                <a:gd name="T114" fmla="*/ 30 w 30"/>
                <a:gd name="T115" fmla="*/ 12 h 36"/>
                <a:gd name="T116" fmla="*/ 29 w 30"/>
                <a:gd name="T117" fmla="*/ 6 h 36"/>
                <a:gd name="T118" fmla="*/ 26 w 30"/>
                <a:gd name="T119" fmla="*/ 3 h 36"/>
                <a:gd name="T120" fmla="*/ 22 w 30"/>
                <a:gd name="T121" fmla="*/ 0 h 36"/>
                <a:gd name="T122" fmla="*/ 16 w 30"/>
                <a:gd name="T123" fmla="*/ 0 h 36"/>
                <a:gd name="T124" fmla="*/ 16 w 30"/>
                <a:gd name="T125" fmla="*/ 0 h 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10" y="35"/>
                  </a:lnTo>
                  <a:lnTo>
                    <a:pt x="16" y="36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9" y="20"/>
                  </a:lnTo>
                  <a:lnTo>
                    <a:pt x="26" y="17"/>
                  </a:lnTo>
                  <a:lnTo>
                    <a:pt x="20" y="15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1" name="Freeform 11"/>
            <p:cNvSpPr>
              <a:spLocks noEditPoints="1"/>
            </p:cNvSpPr>
            <p:nvPr userDrawn="1"/>
          </p:nvSpPr>
          <p:spPr bwMode="auto">
            <a:xfrm>
              <a:off x="689" y="4236"/>
              <a:ext cx="31" cy="36"/>
            </a:xfrm>
            <a:custGeom>
              <a:avLst/>
              <a:gdLst>
                <a:gd name="T0" fmla="*/ 16 w 31"/>
                <a:gd name="T1" fmla="*/ 8 h 36"/>
                <a:gd name="T2" fmla="*/ 20 w 31"/>
                <a:gd name="T3" fmla="*/ 9 h 36"/>
                <a:gd name="T4" fmla="*/ 21 w 31"/>
                <a:gd name="T5" fmla="*/ 13 h 36"/>
                <a:gd name="T6" fmla="*/ 20 w 31"/>
                <a:gd name="T7" fmla="*/ 13 h 36"/>
                <a:gd name="T8" fmla="*/ 14 w 31"/>
                <a:gd name="T9" fmla="*/ 14 h 36"/>
                <a:gd name="T10" fmla="*/ 8 w 31"/>
                <a:gd name="T11" fmla="*/ 16 h 36"/>
                <a:gd name="T12" fmla="*/ 4 w 31"/>
                <a:gd name="T13" fmla="*/ 18 h 36"/>
                <a:gd name="T14" fmla="*/ 1 w 31"/>
                <a:gd name="T15" fmla="*/ 22 h 36"/>
                <a:gd name="T16" fmla="*/ 0 w 31"/>
                <a:gd name="T17" fmla="*/ 27 h 36"/>
                <a:gd name="T18" fmla="*/ 3 w 31"/>
                <a:gd name="T19" fmla="*/ 33 h 36"/>
                <a:gd name="T20" fmla="*/ 13 w 31"/>
                <a:gd name="T21" fmla="*/ 36 h 36"/>
                <a:gd name="T22" fmla="*/ 16 w 31"/>
                <a:gd name="T23" fmla="*/ 36 h 36"/>
                <a:gd name="T24" fmla="*/ 20 w 31"/>
                <a:gd name="T25" fmla="*/ 33 h 36"/>
                <a:gd name="T26" fmla="*/ 22 w 31"/>
                <a:gd name="T27" fmla="*/ 31 h 36"/>
                <a:gd name="T28" fmla="*/ 22 w 31"/>
                <a:gd name="T29" fmla="*/ 32 h 36"/>
                <a:gd name="T30" fmla="*/ 31 w 31"/>
                <a:gd name="T31" fmla="*/ 35 h 36"/>
                <a:gd name="T32" fmla="*/ 30 w 31"/>
                <a:gd name="T33" fmla="*/ 32 h 36"/>
                <a:gd name="T34" fmla="*/ 30 w 31"/>
                <a:gd name="T35" fmla="*/ 14 h 36"/>
                <a:gd name="T36" fmla="*/ 30 w 31"/>
                <a:gd name="T37" fmla="*/ 9 h 36"/>
                <a:gd name="T38" fmla="*/ 29 w 31"/>
                <a:gd name="T39" fmla="*/ 5 h 36"/>
                <a:gd name="T40" fmla="*/ 25 w 31"/>
                <a:gd name="T41" fmla="*/ 1 h 36"/>
                <a:gd name="T42" fmla="*/ 17 w 31"/>
                <a:gd name="T43" fmla="*/ 0 h 36"/>
                <a:gd name="T44" fmla="*/ 12 w 31"/>
                <a:gd name="T45" fmla="*/ 0 h 36"/>
                <a:gd name="T46" fmla="*/ 6 w 31"/>
                <a:gd name="T47" fmla="*/ 2 h 36"/>
                <a:gd name="T48" fmla="*/ 3 w 31"/>
                <a:gd name="T49" fmla="*/ 5 h 36"/>
                <a:gd name="T50" fmla="*/ 9 w 31"/>
                <a:gd name="T51" fmla="*/ 11 h 36"/>
                <a:gd name="T52" fmla="*/ 11 w 31"/>
                <a:gd name="T53" fmla="*/ 10 h 36"/>
                <a:gd name="T54" fmla="*/ 16 w 31"/>
                <a:gd name="T55" fmla="*/ 8 h 36"/>
                <a:gd name="T56" fmla="*/ 21 w 31"/>
                <a:gd name="T57" fmla="*/ 20 h 36"/>
                <a:gd name="T58" fmla="*/ 20 w 31"/>
                <a:gd name="T59" fmla="*/ 25 h 36"/>
                <a:gd name="T60" fmla="*/ 18 w 31"/>
                <a:gd name="T61" fmla="*/ 29 h 36"/>
                <a:gd name="T62" fmla="*/ 15 w 31"/>
                <a:gd name="T63" fmla="*/ 29 h 36"/>
                <a:gd name="T64" fmla="*/ 11 w 31"/>
                <a:gd name="T65" fmla="*/ 28 h 36"/>
                <a:gd name="T66" fmla="*/ 9 w 31"/>
                <a:gd name="T67" fmla="*/ 26 h 36"/>
                <a:gd name="T68" fmla="*/ 9 w 31"/>
                <a:gd name="T69" fmla="*/ 22 h 36"/>
                <a:gd name="T70" fmla="*/ 16 w 31"/>
                <a:gd name="T71" fmla="*/ 20 h 36"/>
                <a:gd name="T72" fmla="*/ 21 w 31"/>
                <a:gd name="T73" fmla="*/ 2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" h="36">
                  <a:moveTo>
                    <a:pt x="16" y="8"/>
                  </a:moveTo>
                  <a:lnTo>
                    <a:pt x="16" y="8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7" y="35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2" y="35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14"/>
                  </a:lnTo>
                  <a:lnTo>
                    <a:pt x="30" y="9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6" y="8"/>
                  </a:lnTo>
                  <a:close/>
                  <a:moveTo>
                    <a:pt x="21" y="20"/>
                  </a:moveTo>
                  <a:lnTo>
                    <a:pt x="21" y="20"/>
                  </a:lnTo>
                  <a:lnTo>
                    <a:pt x="20" y="25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2" name="Freeform 12"/>
            <p:cNvSpPr>
              <a:spLocks noEditPoints="1"/>
            </p:cNvSpPr>
            <p:nvPr userDrawn="1"/>
          </p:nvSpPr>
          <p:spPr bwMode="auto">
            <a:xfrm>
              <a:off x="724" y="4236"/>
              <a:ext cx="37" cy="50"/>
            </a:xfrm>
            <a:custGeom>
              <a:avLst/>
              <a:gdLst>
                <a:gd name="T0" fmla="*/ 25 w 37"/>
                <a:gd name="T1" fmla="*/ 1 h 50"/>
                <a:gd name="T2" fmla="*/ 19 w 37"/>
                <a:gd name="T3" fmla="*/ 0 h 50"/>
                <a:gd name="T4" fmla="*/ 8 w 37"/>
                <a:gd name="T5" fmla="*/ 3 h 50"/>
                <a:gd name="T6" fmla="*/ 4 w 37"/>
                <a:gd name="T7" fmla="*/ 12 h 50"/>
                <a:gd name="T8" fmla="*/ 5 w 37"/>
                <a:gd name="T9" fmla="*/ 15 h 50"/>
                <a:gd name="T10" fmla="*/ 7 w 37"/>
                <a:gd name="T11" fmla="*/ 20 h 50"/>
                <a:gd name="T12" fmla="*/ 10 w 37"/>
                <a:gd name="T13" fmla="*/ 22 h 50"/>
                <a:gd name="T14" fmla="*/ 4 w 37"/>
                <a:gd name="T15" fmla="*/ 26 h 50"/>
                <a:gd name="T16" fmla="*/ 4 w 37"/>
                <a:gd name="T17" fmla="*/ 28 h 50"/>
                <a:gd name="T18" fmla="*/ 8 w 37"/>
                <a:gd name="T19" fmla="*/ 32 h 50"/>
                <a:gd name="T20" fmla="*/ 5 w 37"/>
                <a:gd name="T21" fmla="*/ 33 h 50"/>
                <a:gd name="T22" fmla="*/ 0 w 37"/>
                <a:gd name="T23" fmla="*/ 37 h 50"/>
                <a:gd name="T24" fmla="*/ 0 w 37"/>
                <a:gd name="T25" fmla="*/ 40 h 50"/>
                <a:gd name="T26" fmla="*/ 1 w 37"/>
                <a:gd name="T27" fmla="*/ 44 h 50"/>
                <a:gd name="T28" fmla="*/ 11 w 37"/>
                <a:gd name="T29" fmla="*/ 49 h 50"/>
                <a:gd name="T30" fmla="*/ 18 w 37"/>
                <a:gd name="T31" fmla="*/ 50 h 50"/>
                <a:gd name="T32" fmla="*/ 31 w 37"/>
                <a:gd name="T33" fmla="*/ 47 h 50"/>
                <a:gd name="T34" fmla="*/ 36 w 37"/>
                <a:gd name="T35" fmla="*/ 38 h 50"/>
                <a:gd name="T36" fmla="*/ 35 w 37"/>
                <a:gd name="T37" fmla="*/ 34 h 50"/>
                <a:gd name="T38" fmla="*/ 32 w 37"/>
                <a:gd name="T39" fmla="*/ 31 h 50"/>
                <a:gd name="T40" fmla="*/ 20 w 37"/>
                <a:gd name="T41" fmla="*/ 28 h 50"/>
                <a:gd name="T42" fmla="*/ 13 w 37"/>
                <a:gd name="T43" fmla="*/ 27 h 50"/>
                <a:gd name="T44" fmla="*/ 12 w 37"/>
                <a:gd name="T45" fmla="*/ 26 h 50"/>
                <a:gd name="T46" fmla="*/ 13 w 37"/>
                <a:gd name="T47" fmla="*/ 25 h 50"/>
                <a:gd name="T48" fmla="*/ 20 w 37"/>
                <a:gd name="T49" fmla="*/ 24 h 50"/>
                <a:gd name="T50" fmla="*/ 25 w 37"/>
                <a:gd name="T51" fmla="*/ 22 h 50"/>
                <a:gd name="T52" fmla="*/ 31 w 37"/>
                <a:gd name="T53" fmla="*/ 17 h 50"/>
                <a:gd name="T54" fmla="*/ 32 w 37"/>
                <a:gd name="T55" fmla="*/ 14 h 50"/>
                <a:gd name="T56" fmla="*/ 30 w 37"/>
                <a:gd name="T57" fmla="*/ 8 h 50"/>
                <a:gd name="T58" fmla="*/ 37 w 37"/>
                <a:gd name="T59" fmla="*/ 1 h 50"/>
                <a:gd name="T60" fmla="*/ 25 w 37"/>
                <a:gd name="T61" fmla="*/ 1 h 50"/>
                <a:gd name="T62" fmla="*/ 24 w 37"/>
                <a:gd name="T63" fmla="*/ 12 h 50"/>
                <a:gd name="T64" fmla="*/ 22 w 37"/>
                <a:gd name="T65" fmla="*/ 16 h 50"/>
                <a:gd name="T66" fmla="*/ 18 w 37"/>
                <a:gd name="T67" fmla="*/ 17 h 50"/>
                <a:gd name="T68" fmla="*/ 15 w 37"/>
                <a:gd name="T69" fmla="*/ 17 h 50"/>
                <a:gd name="T70" fmla="*/ 12 w 37"/>
                <a:gd name="T71" fmla="*/ 14 h 50"/>
                <a:gd name="T72" fmla="*/ 11 w 37"/>
                <a:gd name="T73" fmla="*/ 12 h 50"/>
                <a:gd name="T74" fmla="*/ 13 w 37"/>
                <a:gd name="T75" fmla="*/ 9 h 50"/>
                <a:gd name="T76" fmla="*/ 18 w 37"/>
                <a:gd name="T77" fmla="*/ 6 h 50"/>
                <a:gd name="T78" fmla="*/ 20 w 37"/>
                <a:gd name="T79" fmla="*/ 8 h 50"/>
                <a:gd name="T80" fmla="*/ 23 w 37"/>
                <a:gd name="T81" fmla="*/ 10 h 50"/>
                <a:gd name="T82" fmla="*/ 24 w 37"/>
                <a:gd name="T83" fmla="*/ 12 h 50"/>
                <a:gd name="T84" fmla="*/ 26 w 37"/>
                <a:gd name="T85" fmla="*/ 40 h 50"/>
                <a:gd name="T86" fmla="*/ 24 w 37"/>
                <a:gd name="T87" fmla="*/ 43 h 50"/>
                <a:gd name="T88" fmla="*/ 18 w 37"/>
                <a:gd name="T89" fmla="*/ 44 h 50"/>
                <a:gd name="T90" fmla="*/ 14 w 37"/>
                <a:gd name="T91" fmla="*/ 44 h 50"/>
                <a:gd name="T92" fmla="*/ 9 w 37"/>
                <a:gd name="T93" fmla="*/ 41 h 50"/>
                <a:gd name="T94" fmla="*/ 8 w 37"/>
                <a:gd name="T95" fmla="*/ 40 h 50"/>
                <a:gd name="T96" fmla="*/ 10 w 37"/>
                <a:gd name="T97" fmla="*/ 36 h 50"/>
                <a:gd name="T98" fmla="*/ 17 w 37"/>
                <a:gd name="T99" fmla="*/ 35 h 50"/>
                <a:gd name="T100" fmla="*/ 18 w 37"/>
                <a:gd name="T101" fmla="*/ 35 h 50"/>
                <a:gd name="T102" fmla="*/ 22 w 37"/>
                <a:gd name="T103" fmla="*/ 35 h 50"/>
                <a:gd name="T104" fmla="*/ 26 w 37"/>
                <a:gd name="T105" fmla="*/ 37 h 50"/>
                <a:gd name="T106" fmla="*/ 26 w 37"/>
                <a:gd name="T107" fmla="*/ 40 h 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7" h="50">
                  <a:moveTo>
                    <a:pt x="25" y="1"/>
                  </a:move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8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5" y="47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25" y="49"/>
                  </a:lnTo>
                  <a:lnTo>
                    <a:pt x="31" y="47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5" y="34"/>
                  </a:lnTo>
                  <a:lnTo>
                    <a:pt x="32" y="31"/>
                  </a:lnTo>
                  <a:lnTo>
                    <a:pt x="27" y="29"/>
                  </a:lnTo>
                  <a:lnTo>
                    <a:pt x="20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31" y="17"/>
                  </a:lnTo>
                  <a:lnTo>
                    <a:pt x="32" y="14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37" y="8"/>
                  </a:lnTo>
                  <a:lnTo>
                    <a:pt x="37" y="1"/>
                  </a:lnTo>
                  <a:lnTo>
                    <a:pt x="25" y="1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2"/>
                  </a:lnTo>
                  <a:close/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10" y="36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4" y="36"/>
                  </a:lnTo>
                  <a:lnTo>
                    <a:pt x="26" y="37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13"/>
            <p:cNvSpPr>
              <a:spLocks noEditPoints="1"/>
            </p:cNvSpPr>
            <p:nvPr userDrawn="1"/>
          </p:nvSpPr>
          <p:spPr bwMode="auto">
            <a:xfrm>
              <a:off x="764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8 w 33"/>
                <a:gd name="T17" fmla="*/ 0 h 36"/>
                <a:gd name="T18" fmla="*/ 18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2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2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14"/>
            <p:cNvSpPr>
              <a:spLocks/>
            </p:cNvSpPr>
            <p:nvPr userDrawn="1"/>
          </p:nvSpPr>
          <p:spPr bwMode="auto">
            <a:xfrm>
              <a:off x="803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2 w 32"/>
                <a:gd name="T15" fmla="*/ 11 h 35"/>
                <a:gd name="T16" fmla="*/ 13 w 32"/>
                <a:gd name="T17" fmla="*/ 9 h 35"/>
                <a:gd name="T18" fmla="*/ 16 w 32"/>
                <a:gd name="T19" fmla="*/ 8 h 35"/>
                <a:gd name="T20" fmla="*/ 16 w 32"/>
                <a:gd name="T21" fmla="*/ 8 h 35"/>
                <a:gd name="T22" fmla="*/ 20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3 w 32"/>
                <a:gd name="T29" fmla="*/ 17 h 35"/>
                <a:gd name="T30" fmla="*/ 23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2 w 32"/>
                <a:gd name="T39" fmla="*/ 9 h 35"/>
                <a:gd name="T40" fmla="*/ 29 w 32"/>
                <a:gd name="T41" fmla="*/ 5 h 35"/>
                <a:gd name="T42" fmla="*/ 29 w 32"/>
                <a:gd name="T43" fmla="*/ 5 h 35"/>
                <a:gd name="T44" fmla="*/ 28 w 32"/>
                <a:gd name="T45" fmla="*/ 3 h 35"/>
                <a:gd name="T46" fmla="*/ 26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6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9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0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3" y="17"/>
                  </a:lnTo>
                  <a:lnTo>
                    <a:pt x="23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15"/>
            <p:cNvSpPr>
              <a:spLocks/>
            </p:cNvSpPr>
            <p:nvPr userDrawn="1"/>
          </p:nvSpPr>
          <p:spPr bwMode="auto">
            <a:xfrm>
              <a:off x="840" y="4226"/>
              <a:ext cx="24" cy="46"/>
            </a:xfrm>
            <a:custGeom>
              <a:avLst/>
              <a:gdLst>
                <a:gd name="T0" fmla="*/ 15 w 24"/>
                <a:gd name="T1" fmla="*/ 0 h 46"/>
                <a:gd name="T2" fmla="*/ 6 w 24"/>
                <a:gd name="T3" fmla="*/ 0 h 46"/>
                <a:gd name="T4" fmla="*/ 6 w 24"/>
                <a:gd name="T5" fmla="*/ 11 h 46"/>
                <a:gd name="T6" fmla="*/ 0 w 24"/>
                <a:gd name="T7" fmla="*/ 11 h 46"/>
                <a:gd name="T8" fmla="*/ 0 w 24"/>
                <a:gd name="T9" fmla="*/ 18 h 46"/>
                <a:gd name="T10" fmla="*/ 5 w 24"/>
                <a:gd name="T11" fmla="*/ 18 h 46"/>
                <a:gd name="T12" fmla="*/ 5 w 24"/>
                <a:gd name="T13" fmla="*/ 31 h 46"/>
                <a:gd name="T14" fmla="*/ 5 w 24"/>
                <a:gd name="T15" fmla="*/ 31 h 46"/>
                <a:gd name="T16" fmla="*/ 5 w 24"/>
                <a:gd name="T17" fmla="*/ 35 h 46"/>
                <a:gd name="T18" fmla="*/ 5 w 24"/>
                <a:gd name="T19" fmla="*/ 35 h 46"/>
                <a:gd name="T20" fmla="*/ 5 w 24"/>
                <a:gd name="T21" fmla="*/ 40 h 46"/>
                <a:gd name="T22" fmla="*/ 7 w 24"/>
                <a:gd name="T23" fmla="*/ 43 h 46"/>
                <a:gd name="T24" fmla="*/ 7 w 24"/>
                <a:gd name="T25" fmla="*/ 43 h 46"/>
                <a:gd name="T26" fmla="*/ 11 w 24"/>
                <a:gd name="T27" fmla="*/ 45 h 46"/>
                <a:gd name="T28" fmla="*/ 15 w 24"/>
                <a:gd name="T29" fmla="*/ 46 h 46"/>
                <a:gd name="T30" fmla="*/ 15 w 24"/>
                <a:gd name="T31" fmla="*/ 46 h 46"/>
                <a:gd name="T32" fmla="*/ 19 w 24"/>
                <a:gd name="T33" fmla="*/ 46 h 46"/>
                <a:gd name="T34" fmla="*/ 24 w 24"/>
                <a:gd name="T35" fmla="*/ 44 h 46"/>
                <a:gd name="T36" fmla="*/ 24 w 24"/>
                <a:gd name="T37" fmla="*/ 37 h 46"/>
                <a:gd name="T38" fmla="*/ 24 w 24"/>
                <a:gd name="T39" fmla="*/ 37 h 46"/>
                <a:gd name="T40" fmla="*/ 18 w 24"/>
                <a:gd name="T41" fmla="*/ 38 h 46"/>
                <a:gd name="T42" fmla="*/ 18 w 24"/>
                <a:gd name="T43" fmla="*/ 38 h 46"/>
                <a:gd name="T44" fmla="*/ 16 w 24"/>
                <a:gd name="T45" fmla="*/ 38 h 46"/>
                <a:gd name="T46" fmla="*/ 15 w 24"/>
                <a:gd name="T47" fmla="*/ 38 h 46"/>
                <a:gd name="T48" fmla="*/ 15 w 24"/>
                <a:gd name="T49" fmla="*/ 34 h 46"/>
                <a:gd name="T50" fmla="*/ 15 w 24"/>
                <a:gd name="T51" fmla="*/ 34 h 46"/>
                <a:gd name="T52" fmla="*/ 15 w 24"/>
                <a:gd name="T53" fmla="*/ 31 h 46"/>
                <a:gd name="T54" fmla="*/ 15 w 24"/>
                <a:gd name="T55" fmla="*/ 18 h 46"/>
                <a:gd name="T56" fmla="*/ 23 w 24"/>
                <a:gd name="T57" fmla="*/ 18 h 46"/>
                <a:gd name="T58" fmla="*/ 23 w 24"/>
                <a:gd name="T59" fmla="*/ 11 h 46"/>
                <a:gd name="T60" fmla="*/ 15 w 24"/>
                <a:gd name="T61" fmla="*/ 11 h 46"/>
                <a:gd name="T62" fmla="*/ 15 w 24"/>
                <a:gd name="T63" fmla="*/ 0 h 46"/>
                <a:gd name="T64" fmla="*/ 15 w 24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" h="46">
                  <a:moveTo>
                    <a:pt x="15" y="0"/>
                  </a:moveTo>
                  <a:lnTo>
                    <a:pt x="6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4" y="44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18"/>
                  </a:lnTo>
                  <a:lnTo>
                    <a:pt x="23" y="18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6" name="Freeform 16"/>
            <p:cNvSpPr>
              <a:spLocks/>
            </p:cNvSpPr>
            <p:nvPr userDrawn="1"/>
          </p:nvSpPr>
          <p:spPr bwMode="auto">
            <a:xfrm>
              <a:off x="869" y="4237"/>
              <a:ext cx="32" cy="35"/>
            </a:xfrm>
            <a:custGeom>
              <a:avLst/>
              <a:gdLst>
                <a:gd name="T0" fmla="*/ 0 w 32"/>
                <a:gd name="T1" fmla="*/ 20 h 35"/>
                <a:gd name="T2" fmla="*/ 0 w 32"/>
                <a:gd name="T3" fmla="*/ 20 h 35"/>
                <a:gd name="T4" fmla="*/ 0 w 32"/>
                <a:gd name="T5" fmla="*/ 25 h 35"/>
                <a:gd name="T6" fmla="*/ 1 w 32"/>
                <a:gd name="T7" fmla="*/ 28 h 35"/>
                <a:gd name="T8" fmla="*/ 1 w 32"/>
                <a:gd name="T9" fmla="*/ 28 h 35"/>
                <a:gd name="T10" fmla="*/ 3 w 32"/>
                <a:gd name="T11" fmla="*/ 31 h 35"/>
                <a:gd name="T12" fmla="*/ 5 w 32"/>
                <a:gd name="T13" fmla="*/ 33 h 35"/>
                <a:gd name="T14" fmla="*/ 9 w 32"/>
                <a:gd name="T15" fmla="*/ 34 h 35"/>
                <a:gd name="T16" fmla="*/ 13 w 32"/>
                <a:gd name="T17" fmla="*/ 35 h 35"/>
                <a:gd name="T18" fmla="*/ 13 w 32"/>
                <a:gd name="T19" fmla="*/ 35 h 35"/>
                <a:gd name="T20" fmla="*/ 16 w 32"/>
                <a:gd name="T21" fmla="*/ 35 h 35"/>
                <a:gd name="T22" fmla="*/ 18 w 32"/>
                <a:gd name="T23" fmla="*/ 34 h 35"/>
                <a:gd name="T24" fmla="*/ 21 w 32"/>
                <a:gd name="T25" fmla="*/ 32 h 35"/>
                <a:gd name="T26" fmla="*/ 23 w 32"/>
                <a:gd name="T27" fmla="*/ 30 h 35"/>
                <a:gd name="T28" fmla="*/ 23 w 32"/>
                <a:gd name="T29" fmla="*/ 30 h 35"/>
                <a:gd name="T30" fmla="*/ 24 w 32"/>
                <a:gd name="T31" fmla="*/ 34 h 35"/>
                <a:gd name="T32" fmla="*/ 32 w 32"/>
                <a:gd name="T33" fmla="*/ 34 h 35"/>
                <a:gd name="T34" fmla="*/ 32 w 32"/>
                <a:gd name="T35" fmla="*/ 34 h 35"/>
                <a:gd name="T36" fmla="*/ 31 w 32"/>
                <a:gd name="T37" fmla="*/ 33 h 35"/>
                <a:gd name="T38" fmla="*/ 31 w 32"/>
                <a:gd name="T39" fmla="*/ 33 h 35"/>
                <a:gd name="T40" fmla="*/ 31 w 32"/>
                <a:gd name="T41" fmla="*/ 29 h 35"/>
                <a:gd name="T42" fmla="*/ 31 w 32"/>
                <a:gd name="T43" fmla="*/ 29 h 35"/>
                <a:gd name="T44" fmla="*/ 31 w 32"/>
                <a:gd name="T45" fmla="*/ 26 h 35"/>
                <a:gd name="T46" fmla="*/ 31 w 32"/>
                <a:gd name="T47" fmla="*/ 24 h 35"/>
                <a:gd name="T48" fmla="*/ 31 w 32"/>
                <a:gd name="T49" fmla="*/ 0 h 35"/>
                <a:gd name="T50" fmla="*/ 22 w 32"/>
                <a:gd name="T51" fmla="*/ 0 h 35"/>
                <a:gd name="T52" fmla="*/ 22 w 32"/>
                <a:gd name="T53" fmla="*/ 18 h 35"/>
                <a:gd name="T54" fmla="*/ 22 w 32"/>
                <a:gd name="T55" fmla="*/ 18 h 35"/>
                <a:gd name="T56" fmla="*/ 22 w 32"/>
                <a:gd name="T57" fmla="*/ 23 h 35"/>
                <a:gd name="T58" fmla="*/ 21 w 32"/>
                <a:gd name="T59" fmla="*/ 25 h 35"/>
                <a:gd name="T60" fmla="*/ 18 w 32"/>
                <a:gd name="T61" fmla="*/ 27 h 35"/>
                <a:gd name="T62" fmla="*/ 15 w 32"/>
                <a:gd name="T63" fmla="*/ 27 h 35"/>
                <a:gd name="T64" fmla="*/ 15 w 32"/>
                <a:gd name="T65" fmla="*/ 27 h 35"/>
                <a:gd name="T66" fmla="*/ 13 w 32"/>
                <a:gd name="T67" fmla="*/ 27 h 35"/>
                <a:gd name="T68" fmla="*/ 11 w 32"/>
                <a:gd name="T69" fmla="*/ 26 h 35"/>
                <a:gd name="T70" fmla="*/ 10 w 32"/>
                <a:gd name="T71" fmla="*/ 23 h 35"/>
                <a:gd name="T72" fmla="*/ 10 w 32"/>
                <a:gd name="T73" fmla="*/ 19 h 35"/>
                <a:gd name="T74" fmla="*/ 10 w 32"/>
                <a:gd name="T75" fmla="*/ 0 h 35"/>
                <a:gd name="T76" fmla="*/ 0 w 32"/>
                <a:gd name="T77" fmla="*/ 0 h 35"/>
                <a:gd name="T78" fmla="*/ 0 w 32"/>
                <a:gd name="T79" fmla="*/ 20 h 35"/>
                <a:gd name="T80" fmla="*/ 0 w 32"/>
                <a:gd name="T81" fmla="*/ 20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2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9" y="34"/>
                  </a:lnTo>
                  <a:lnTo>
                    <a:pt x="13" y="35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4" y="34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22" y="23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7" name="Freeform 17"/>
            <p:cNvSpPr>
              <a:spLocks/>
            </p:cNvSpPr>
            <p:nvPr userDrawn="1"/>
          </p:nvSpPr>
          <p:spPr bwMode="auto">
            <a:xfrm>
              <a:off x="910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0 w 22"/>
                <a:gd name="T5" fmla="*/ 12 h 35"/>
                <a:gd name="T6" fmla="*/ 0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1 w 22"/>
                <a:gd name="T17" fmla="*/ 11 h 35"/>
                <a:gd name="T18" fmla="*/ 13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1 w 22"/>
                <a:gd name="T43" fmla="*/ 4 h 35"/>
                <a:gd name="T44" fmla="*/ 9 w 22"/>
                <a:gd name="T45" fmla="*/ 8 h 35"/>
                <a:gd name="T46" fmla="*/ 9 w 22"/>
                <a:gd name="T47" fmla="*/ 8 h 35"/>
                <a:gd name="T48" fmla="*/ 9 w 22"/>
                <a:gd name="T49" fmla="*/ 6 h 35"/>
                <a:gd name="T50" fmla="*/ 9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8" name="Freeform 18"/>
            <p:cNvSpPr>
              <a:spLocks/>
            </p:cNvSpPr>
            <p:nvPr userDrawn="1"/>
          </p:nvSpPr>
          <p:spPr bwMode="auto">
            <a:xfrm>
              <a:off x="949" y="4221"/>
              <a:ext cx="24" cy="50"/>
            </a:xfrm>
            <a:custGeom>
              <a:avLst/>
              <a:gdLst>
                <a:gd name="T0" fmla="*/ 14 w 24"/>
                <a:gd name="T1" fmla="*/ 15 h 50"/>
                <a:gd name="T2" fmla="*/ 14 w 24"/>
                <a:gd name="T3" fmla="*/ 15 h 50"/>
                <a:gd name="T4" fmla="*/ 15 w 24"/>
                <a:gd name="T5" fmla="*/ 10 h 50"/>
                <a:gd name="T6" fmla="*/ 16 w 24"/>
                <a:gd name="T7" fmla="*/ 9 h 50"/>
                <a:gd name="T8" fmla="*/ 17 w 24"/>
                <a:gd name="T9" fmla="*/ 8 h 50"/>
                <a:gd name="T10" fmla="*/ 17 w 24"/>
                <a:gd name="T11" fmla="*/ 8 h 50"/>
                <a:gd name="T12" fmla="*/ 24 w 24"/>
                <a:gd name="T13" fmla="*/ 9 h 50"/>
                <a:gd name="T14" fmla="*/ 24 w 24"/>
                <a:gd name="T15" fmla="*/ 2 h 50"/>
                <a:gd name="T16" fmla="*/ 24 w 24"/>
                <a:gd name="T17" fmla="*/ 2 h 50"/>
                <a:gd name="T18" fmla="*/ 19 w 24"/>
                <a:gd name="T19" fmla="*/ 0 h 50"/>
                <a:gd name="T20" fmla="*/ 16 w 24"/>
                <a:gd name="T21" fmla="*/ 0 h 50"/>
                <a:gd name="T22" fmla="*/ 16 w 24"/>
                <a:gd name="T23" fmla="*/ 0 h 50"/>
                <a:gd name="T24" fmla="*/ 12 w 24"/>
                <a:gd name="T25" fmla="*/ 1 h 50"/>
                <a:gd name="T26" fmla="*/ 10 w 24"/>
                <a:gd name="T27" fmla="*/ 2 h 50"/>
                <a:gd name="T28" fmla="*/ 10 w 24"/>
                <a:gd name="T29" fmla="*/ 2 h 50"/>
                <a:gd name="T30" fmla="*/ 8 w 24"/>
                <a:gd name="T31" fmla="*/ 3 h 50"/>
                <a:gd name="T32" fmla="*/ 5 w 24"/>
                <a:gd name="T33" fmla="*/ 7 h 50"/>
                <a:gd name="T34" fmla="*/ 5 w 24"/>
                <a:gd name="T35" fmla="*/ 10 h 50"/>
                <a:gd name="T36" fmla="*/ 4 w 24"/>
                <a:gd name="T37" fmla="*/ 14 h 50"/>
                <a:gd name="T38" fmla="*/ 4 w 24"/>
                <a:gd name="T39" fmla="*/ 16 h 50"/>
                <a:gd name="T40" fmla="*/ 0 w 24"/>
                <a:gd name="T41" fmla="*/ 16 h 50"/>
                <a:gd name="T42" fmla="*/ 0 w 24"/>
                <a:gd name="T43" fmla="*/ 23 h 50"/>
                <a:gd name="T44" fmla="*/ 4 w 24"/>
                <a:gd name="T45" fmla="*/ 23 h 50"/>
                <a:gd name="T46" fmla="*/ 4 w 24"/>
                <a:gd name="T47" fmla="*/ 50 h 50"/>
                <a:gd name="T48" fmla="*/ 14 w 24"/>
                <a:gd name="T49" fmla="*/ 50 h 50"/>
                <a:gd name="T50" fmla="*/ 14 w 24"/>
                <a:gd name="T51" fmla="*/ 23 h 50"/>
                <a:gd name="T52" fmla="*/ 23 w 24"/>
                <a:gd name="T53" fmla="*/ 23 h 50"/>
                <a:gd name="T54" fmla="*/ 23 w 24"/>
                <a:gd name="T55" fmla="*/ 16 h 50"/>
                <a:gd name="T56" fmla="*/ 14 w 24"/>
                <a:gd name="T57" fmla="*/ 16 h 50"/>
                <a:gd name="T58" fmla="*/ 14 w 24"/>
                <a:gd name="T59" fmla="*/ 15 h 50"/>
                <a:gd name="T60" fmla="*/ 14 w 24"/>
                <a:gd name="T61" fmla="*/ 15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" h="50">
                  <a:moveTo>
                    <a:pt x="14" y="15"/>
                  </a:moveTo>
                  <a:lnTo>
                    <a:pt x="14" y="15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24" y="9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50"/>
                  </a:lnTo>
                  <a:lnTo>
                    <a:pt x="14" y="50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9" name="Freeform 19"/>
            <p:cNvSpPr>
              <a:spLocks noEditPoints="1"/>
            </p:cNvSpPr>
            <p:nvPr userDrawn="1"/>
          </p:nvSpPr>
          <p:spPr bwMode="auto">
            <a:xfrm>
              <a:off x="976" y="4222"/>
              <a:ext cx="32" cy="50"/>
            </a:xfrm>
            <a:custGeom>
              <a:avLst/>
              <a:gdLst>
                <a:gd name="T0" fmla="*/ 0 w 32"/>
                <a:gd name="T1" fmla="*/ 35 h 50"/>
                <a:gd name="T2" fmla="*/ 1 w 32"/>
                <a:gd name="T3" fmla="*/ 43 h 50"/>
                <a:gd name="T4" fmla="*/ 3 w 32"/>
                <a:gd name="T5" fmla="*/ 46 h 50"/>
                <a:gd name="T6" fmla="*/ 10 w 32"/>
                <a:gd name="T7" fmla="*/ 49 h 50"/>
                <a:gd name="T8" fmla="*/ 13 w 32"/>
                <a:gd name="T9" fmla="*/ 50 h 50"/>
                <a:gd name="T10" fmla="*/ 18 w 32"/>
                <a:gd name="T11" fmla="*/ 49 h 50"/>
                <a:gd name="T12" fmla="*/ 23 w 32"/>
                <a:gd name="T13" fmla="*/ 45 h 50"/>
                <a:gd name="T14" fmla="*/ 24 w 32"/>
                <a:gd name="T15" fmla="*/ 49 h 50"/>
                <a:gd name="T16" fmla="*/ 32 w 32"/>
                <a:gd name="T17" fmla="*/ 49 h 50"/>
                <a:gd name="T18" fmla="*/ 32 w 32"/>
                <a:gd name="T19" fmla="*/ 48 h 50"/>
                <a:gd name="T20" fmla="*/ 31 w 32"/>
                <a:gd name="T21" fmla="*/ 44 h 50"/>
                <a:gd name="T22" fmla="*/ 31 w 32"/>
                <a:gd name="T23" fmla="*/ 39 h 50"/>
                <a:gd name="T24" fmla="*/ 23 w 32"/>
                <a:gd name="T25" fmla="*/ 15 h 50"/>
                <a:gd name="T26" fmla="*/ 23 w 32"/>
                <a:gd name="T27" fmla="*/ 33 h 50"/>
                <a:gd name="T28" fmla="*/ 21 w 32"/>
                <a:gd name="T29" fmla="*/ 40 h 50"/>
                <a:gd name="T30" fmla="*/ 15 w 32"/>
                <a:gd name="T31" fmla="*/ 42 h 50"/>
                <a:gd name="T32" fmla="*/ 13 w 32"/>
                <a:gd name="T33" fmla="*/ 42 h 50"/>
                <a:gd name="T34" fmla="*/ 10 w 32"/>
                <a:gd name="T35" fmla="*/ 38 h 50"/>
                <a:gd name="T36" fmla="*/ 10 w 32"/>
                <a:gd name="T37" fmla="*/ 15 h 50"/>
                <a:gd name="T38" fmla="*/ 0 w 32"/>
                <a:gd name="T39" fmla="*/ 35 h 50"/>
                <a:gd name="T40" fmla="*/ 3 w 32"/>
                <a:gd name="T41" fmla="*/ 6 h 50"/>
                <a:gd name="T42" fmla="*/ 3 w 32"/>
                <a:gd name="T43" fmla="*/ 8 h 50"/>
                <a:gd name="T44" fmla="*/ 6 w 32"/>
                <a:gd name="T45" fmla="*/ 10 h 50"/>
                <a:gd name="T46" fmla="*/ 9 w 32"/>
                <a:gd name="T47" fmla="*/ 11 h 50"/>
                <a:gd name="T48" fmla="*/ 12 w 32"/>
                <a:gd name="T49" fmla="*/ 9 h 50"/>
                <a:gd name="T50" fmla="*/ 13 w 32"/>
                <a:gd name="T51" fmla="*/ 6 h 50"/>
                <a:gd name="T52" fmla="*/ 13 w 32"/>
                <a:gd name="T53" fmla="*/ 3 h 50"/>
                <a:gd name="T54" fmla="*/ 11 w 32"/>
                <a:gd name="T55" fmla="*/ 1 h 50"/>
                <a:gd name="T56" fmla="*/ 9 w 32"/>
                <a:gd name="T57" fmla="*/ 0 h 50"/>
                <a:gd name="T58" fmla="*/ 4 w 32"/>
                <a:gd name="T59" fmla="*/ 2 h 50"/>
                <a:gd name="T60" fmla="*/ 3 w 32"/>
                <a:gd name="T61" fmla="*/ 6 h 50"/>
                <a:gd name="T62" fmla="*/ 18 w 32"/>
                <a:gd name="T63" fmla="*/ 6 h 50"/>
                <a:gd name="T64" fmla="*/ 18 w 32"/>
                <a:gd name="T65" fmla="*/ 8 h 50"/>
                <a:gd name="T66" fmla="*/ 22 w 32"/>
                <a:gd name="T67" fmla="*/ 10 h 50"/>
                <a:gd name="T68" fmla="*/ 24 w 32"/>
                <a:gd name="T69" fmla="*/ 11 h 50"/>
                <a:gd name="T70" fmla="*/ 27 w 32"/>
                <a:gd name="T71" fmla="*/ 9 h 50"/>
                <a:gd name="T72" fmla="*/ 28 w 32"/>
                <a:gd name="T73" fmla="*/ 6 h 50"/>
                <a:gd name="T74" fmla="*/ 28 w 32"/>
                <a:gd name="T75" fmla="*/ 3 h 50"/>
                <a:gd name="T76" fmla="*/ 26 w 32"/>
                <a:gd name="T77" fmla="*/ 1 h 50"/>
                <a:gd name="T78" fmla="*/ 24 w 32"/>
                <a:gd name="T79" fmla="*/ 0 h 50"/>
                <a:gd name="T80" fmla="*/ 19 w 32"/>
                <a:gd name="T81" fmla="*/ 2 h 50"/>
                <a:gd name="T82" fmla="*/ 18 w 32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50">
                  <a:moveTo>
                    <a:pt x="0" y="35"/>
                  </a:moveTo>
                  <a:lnTo>
                    <a:pt x="0" y="35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10" y="49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18" y="49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35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6"/>
                  </a:lnTo>
                  <a:close/>
                  <a:moveTo>
                    <a:pt x="18" y="6"/>
                  </a:moveTo>
                  <a:lnTo>
                    <a:pt x="18" y="6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0" name="Freeform 20"/>
            <p:cNvSpPr>
              <a:spLocks/>
            </p:cNvSpPr>
            <p:nvPr userDrawn="1"/>
          </p:nvSpPr>
          <p:spPr bwMode="auto">
            <a:xfrm>
              <a:off x="1016" y="4236"/>
              <a:ext cx="23" cy="35"/>
            </a:xfrm>
            <a:custGeom>
              <a:avLst/>
              <a:gdLst>
                <a:gd name="T0" fmla="*/ 1 w 23"/>
                <a:gd name="T1" fmla="*/ 5 h 35"/>
                <a:gd name="T2" fmla="*/ 1 w 23"/>
                <a:gd name="T3" fmla="*/ 10 h 35"/>
                <a:gd name="T4" fmla="*/ 1 w 23"/>
                <a:gd name="T5" fmla="*/ 12 h 35"/>
                <a:gd name="T6" fmla="*/ 1 w 23"/>
                <a:gd name="T7" fmla="*/ 35 h 35"/>
                <a:gd name="T8" fmla="*/ 10 w 23"/>
                <a:gd name="T9" fmla="*/ 35 h 35"/>
                <a:gd name="T10" fmla="*/ 10 w 23"/>
                <a:gd name="T11" fmla="*/ 19 h 35"/>
                <a:gd name="T12" fmla="*/ 10 w 23"/>
                <a:gd name="T13" fmla="*/ 19 h 35"/>
                <a:gd name="T14" fmla="*/ 11 w 23"/>
                <a:gd name="T15" fmla="*/ 14 h 35"/>
                <a:gd name="T16" fmla="*/ 12 w 23"/>
                <a:gd name="T17" fmla="*/ 11 h 35"/>
                <a:gd name="T18" fmla="*/ 14 w 23"/>
                <a:gd name="T19" fmla="*/ 9 h 35"/>
                <a:gd name="T20" fmla="*/ 17 w 23"/>
                <a:gd name="T21" fmla="*/ 8 h 35"/>
                <a:gd name="T22" fmla="*/ 17 w 23"/>
                <a:gd name="T23" fmla="*/ 8 h 35"/>
                <a:gd name="T24" fmla="*/ 19 w 23"/>
                <a:gd name="T25" fmla="*/ 9 h 35"/>
                <a:gd name="T26" fmla="*/ 23 w 23"/>
                <a:gd name="T27" fmla="*/ 10 h 35"/>
                <a:gd name="T28" fmla="*/ 23 w 23"/>
                <a:gd name="T29" fmla="*/ 0 h 35"/>
                <a:gd name="T30" fmla="*/ 22 w 23"/>
                <a:gd name="T31" fmla="*/ 0 h 35"/>
                <a:gd name="T32" fmla="*/ 22 w 23"/>
                <a:gd name="T33" fmla="*/ 0 h 35"/>
                <a:gd name="T34" fmla="*/ 19 w 23"/>
                <a:gd name="T35" fmla="*/ 0 h 35"/>
                <a:gd name="T36" fmla="*/ 19 w 23"/>
                <a:gd name="T37" fmla="*/ 0 h 35"/>
                <a:gd name="T38" fmla="*/ 17 w 23"/>
                <a:gd name="T39" fmla="*/ 0 h 35"/>
                <a:gd name="T40" fmla="*/ 14 w 23"/>
                <a:gd name="T41" fmla="*/ 2 h 35"/>
                <a:gd name="T42" fmla="*/ 12 w 23"/>
                <a:gd name="T43" fmla="*/ 4 h 35"/>
                <a:gd name="T44" fmla="*/ 10 w 23"/>
                <a:gd name="T45" fmla="*/ 8 h 35"/>
                <a:gd name="T46" fmla="*/ 10 w 23"/>
                <a:gd name="T47" fmla="*/ 8 h 35"/>
                <a:gd name="T48" fmla="*/ 10 w 23"/>
                <a:gd name="T49" fmla="*/ 6 h 35"/>
                <a:gd name="T50" fmla="*/ 10 w 23"/>
                <a:gd name="T51" fmla="*/ 6 h 35"/>
                <a:gd name="T52" fmla="*/ 9 w 23"/>
                <a:gd name="T53" fmla="*/ 1 h 35"/>
                <a:gd name="T54" fmla="*/ 0 w 23"/>
                <a:gd name="T55" fmla="*/ 1 h 35"/>
                <a:gd name="T56" fmla="*/ 0 w 23"/>
                <a:gd name="T57" fmla="*/ 1 h 35"/>
                <a:gd name="T58" fmla="*/ 1 w 23"/>
                <a:gd name="T59" fmla="*/ 5 h 35"/>
                <a:gd name="T60" fmla="*/ 1 w 23"/>
                <a:gd name="T61" fmla="*/ 5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3" h="35">
                  <a:moveTo>
                    <a:pt x="1" y="5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3" y="1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1" name="Freeform 21"/>
            <p:cNvSpPr>
              <a:spLocks noEditPoints="1"/>
            </p:cNvSpPr>
            <p:nvPr userDrawn="1"/>
          </p:nvSpPr>
          <p:spPr bwMode="auto">
            <a:xfrm>
              <a:off x="1054" y="4223"/>
              <a:ext cx="43" cy="48"/>
            </a:xfrm>
            <a:custGeom>
              <a:avLst/>
              <a:gdLst>
                <a:gd name="T0" fmla="*/ 0 w 43"/>
                <a:gd name="T1" fmla="*/ 48 h 48"/>
                <a:gd name="T2" fmla="*/ 9 w 43"/>
                <a:gd name="T3" fmla="*/ 48 h 48"/>
                <a:gd name="T4" fmla="*/ 13 w 43"/>
                <a:gd name="T5" fmla="*/ 39 h 48"/>
                <a:gd name="T6" fmla="*/ 30 w 43"/>
                <a:gd name="T7" fmla="*/ 39 h 48"/>
                <a:gd name="T8" fmla="*/ 33 w 43"/>
                <a:gd name="T9" fmla="*/ 48 h 48"/>
                <a:gd name="T10" fmla="*/ 43 w 43"/>
                <a:gd name="T11" fmla="*/ 48 h 48"/>
                <a:gd name="T12" fmla="*/ 26 w 43"/>
                <a:gd name="T13" fmla="*/ 0 h 48"/>
                <a:gd name="T14" fmla="*/ 16 w 43"/>
                <a:gd name="T15" fmla="*/ 0 h 48"/>
                <a:gd name="T16" fmla="*/ 0 w 43"/>
                <a:gd name="T17" fmla="*/ 48 h 48"/>
                <a:gd name="T18" fmla="*/ 0 w 43"/>
                <a:gd name="T19" fmla="*/ 48 h 48"/>
                <a:gd name="T20" fmla="*/ 15 w 43"/>
                <a:gd name="T21" fmla="*/ 30 h 48"/>
                <a:gd name="T22" fmla="*/ 21 w 43"/>
                <a:gd name="T23" fmla="*/ 11 h 48"/>
                <a:gd name="T24" fmla="*/ 28 w 43"/>
                <a:gd name="T25" fmla="*/ 30 h 48"/>
                <a:gd name="T26" fmla="*/ 15 w 43"/>
                <a:gd name="T27" fmla="*/ 30 h 48"/>
                <a:gd name="T28" fmla="*/ 15 w 43"/>
                <a:gd name="T29" fmla="*/ 3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" h="48">
                  <a:moveTo>
                    <a:pt x="0" y="48"/>
                  </a:moveTo>
                  <a:lnTo>
                    <a:pt x="9" y="48"/>
                  </a:lnTo>
                  <a:lnTo>
                    <a:pt x="13" y="39"/>
                  </a:lnTo>
                  <a:lnTo>
                    <a:pt x="30" y="39"/>
                  </a:lnTo>
                  <a:lnTo>
                    <a:pt x="33" y="48"/>
                  </a:lnTo>
                  <a:lnTo>
                    <a:pt x="43" y="48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8"/>
                  </a:lnTo>
                  <a:close/>
                  <a:moveTo>
                    <a:pt x="15" y="30"/>
                  </a:moveTo>
                  <a:lnTo>
                    <a:pt x="21" y="11"/>
                  </a:lnTo>
                  <a:lnTo>
                    <a:pt x="28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2" name="Freeform 22"/>
            <p:cNvSpPr>
              <a:spLocks/>
            </p:cNvSpPr>
            <p:nvPr userDrawn="1"/>
          </p:nvSpPr>
          <p:spPr bwMode="auto">
            <a:xfrm>
              <a:off x="1101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1 w 22"/>
                <a:gd name="T5" fmla="*/ 12 h 35"/>
                <a:gd name="T6" fmla="*/ 1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2 w 22"/>
                <a:gd name="T17" fmla="*/ 11 h 35"/>
                <a:gd name="T18" fmla="*/ 14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2 w 22"/>
                <a:gd name="T43" fmla="*/ 4 h 35"/>
                <a:gd name="T44" fmla="*/ 10 w 22"/>
                <a:gd name="T45" fmla="*/ 8 h 35"/>
                <a:gd name="T46" fmla="*/ 10 w 22"/>
                <a:gd name="T47" fmla="*/ 8 h 35"/>
                <a:gd name="T48" fmla="*/ 10 w 22"/>
                <a:gd name="T49" fmla="*/ 6 h 35"/>
                <a:gd name="T50" fmla="*/ 10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3" name="Freeform 23"/>
            <p:cNvSpPr>
              <a:spLocks noEditPoints="1"/>
            </p:cNvSpPr>
            <p:nvPr userDrawn="1"/>
          </p:nvSpPr>
          <p:spPr bwMode="auto">
            <a:xfrm>
              <a:off x="1128" y="4222"/>
              <a:ext cx="34" cy="50"/>
            </a:xfrm>
            <a:custGeom>
              <a:avLst/>
              <a:gdLst>
                <a:gd name="T0" fmla="*/ 1 w 34"/>
                <a:gd name="T1" fmla="*/ 41 h 50"/>
                <a:gd name="T2" fmla="*/ 1 w 34"/>
                <a:gd name="T3" fmla="*/ 43 h 50"/>
                <a:gd name="T4" fmla="*/ 1 w 34"/>
                <a:gd name="T5" fmla="*/ 43 h 50"/>
                <a:gd name="T6" fmla="*/ 1 w 34"/>
                <a:gd name="T7" fmla="*/ 43 h 50"/>
                <a:gd name="T8" fmla="*/ 0 w 34"/>
                <a:gd name="T9" fmla="*/ 49 h 50"/>
                <a:gd name="T10" fmla="*/ 9 w 34"/>
                <a:gd name="T11" fmla="*/ 49 h 50"/>
                <a:gd name="T12" fmla="*/ 9 w 34"/>
                <a:gd name="T13" fmla="*/ 49 h 50"/>
                <a:gd name="T14" fmla="*/ 9 w 34"/>
                <a:gd name="T15" fmla="*/ 45 h 50"/>
                <a:gd name="T16" fmla="*/ 9 w 34"/>
                <a:gd name="T17" fmla="*/ 45 h 50"/>
                <a:gd name="T18" fmla="*/ 11 w 34"/>
                <a:gd name="T19" fmla="*/ 47 h 50"/>
                <a:gd name="T20" fmla="*/ 13 w 34"/>
                <a:gd name="T21" fmla="*/ 49 h 50"/>
                <a:gd name="T22" fmla="*/ 15 w 34"/>
                <a:gd name="T23" fmla="*/ 50 h 50"/>
                <a:gd name="T24" fmla="*/ 19 w 34"/>
                <a:gd name="T25" fmla="*/ 50 h 50"/>
                <a:gd name="T26" fmla="*/ 19 w 34"/>
                <a:gd name="T27" fmla="*/ 50 h 50"/>
                <a:gd name="T28" fmla="*/ 22 w 34"/>
                <a:gd name="T29" fmla="*/ 50 h 50"/>
                <a:gd name="T30" fmla="*/ 25 w 34"/>
                <a:gd name="T31" fmla="*/ 49 h 50"/>
                <a:gd name="T32" fmla="*/ 27 w 34"/>
                <a:gd name="T33" fmla="*/ 47 h 50"/>
                <a:gd name="T34" fmla="*/ 29 w 34"/>
                <a:gd name="T35" fmla="*/ 45 h 50"/>
                <a:gd name="T36" fmla="*/ 33 w 34"/>
                <a:gd name="T37" fmla="*/ 40 h 50"/>
                <a:gd name="T38" fmla="*/ 34 w 34"/>
                <a:gd name="T39" fmla="*/ 32 h 50"/>
                <a:gd name="T40" fmla="*/ 34 w 34"/>
                <a:gd name="T41" fmla="*/ 32 h 50"/>
                <a:gd name="T42" fmla="*/ 33 w 34"/>
                <a:gd name="T43" fmla="*/ 25 h 50"/>
                <a:gd name="T44" fmla="*/ 29 w 34"/>
                <a:gd name="T45" fmla="*/ 19 h 50"/>
                <a:gd name="T46" fmla="*/ 25 w 34"/>
                <a:gd name="T47" fmla="*/ 15 h 50"/>
                <a:gd name="T48" fmla="*/ 23 w 34"/>
                <a:gd name="T49" fmla="*/ 14 h 50"/>
                <a:gd name="T50" fmla="*/ 20 w 34"/>
                <a:gd name="T51" fmla="*/ 14 h 50"/>
                <a:gd name="T52" fmla="*/ 20 w 34"/>
                <a:gd name="T53" fmla="*/ 14 h 50"/>
                <a:gd name="T54" fmla="*/ 16 w 34"/>
                <a:gd name="T55" fmla="*/ 14 h 50"/>
                <a:gd name="T56" fmla="*/ 14 w 34"/>
                <a:gd name="T57" fmla="*/ 15 h 50"/>
                <a:gd name="T58" fmla="*/ 10 w 34"/>
                <a:gd name="T59" fmla="*/ 19 h 50"/>
                <a:gd name="T60" fmla="*/ 10 w 34"/>
                <a:gd name="T61" fmla="*/ 0 h 50"/>
                <a:gd name="T62" fmla="*/ 1 w 34"/>
                <a:gd name="T63" fmla="*/ 0 h 50"/>
                <a:gd name="T64" fmla="*/ 1 w 34"/>
                <a:gd name="T65" fmla="*/ 41 h 50"/>
                <a:gd name="T66" fmla="*/ 1 w 34"/>
                <a:gd name="T67" fmla="*/ 41 h 50"/>
                <a:gd name="T68" fmla="*/ 25 w 34"/>
                <a:gd name="T69" fmla="*/ 32 h 50"/>
                <a:gd name="T70" fmla="*/ 25 w 34"/>
                <a:gd name="T71" fmla="*/ 32 h 50"/>
                <a:gd name="T72" fmla="*/ 24 w 34"/>
                <a:gd name="T73" fmla="*/ 36 h 50"/>
                <a:gd name="T74" fmla="*/ 23 w 34"/>
                <a:gd name="T75" fmla="*/ 40 h 50"/>
                <a:gd name="T76" fmla="*/ 21 w 34"/>
                <a:gd name="T77" fmla="*/ 42 h 50"/>
                <a:gd name="T78" fmla="*/ 18 w 34"/>
                <a:gd name="T79" fmla="*/ 43 h 50"/>
                <a:gd name="T80" fmla="*/ 18 w 34"/>
                <a:gd name="T81" fmla="*/ 43 h 50"/>
                <a:gd name="T82" fmla="*/ 14 w 34"/>
                <a:gd name="T83" fmla="*/ 42 h 50"/>
                <a:gd name="T84" fmla="*/ 12 w 34"/>
                <a:gd name="T85" fmla="*/ 40 h 50"/>
                <a:gd name="T86" fmla="*/ 10 w 34"/>
                <a:gd name="T87" fmla="*/ 36 h 50"/>
                <a:gd name="T88" fmla="*/ 10 w 34"/>
                <a:gd name="T89" fmla="*/ 32 h 50"/>
                <a:gd name="T90" fmla="*/ 10 w 34"/>
                <a:gd name="T91" fmla="*/ 32 h 50"/>
                <a:gd name="T92" fmla="*/ 11 w 34"/>
                <a:gd name="T93" fmla="*/ 28 h 50"/>
                <a:gd name="T94" fmla="*/ 12 w 34"/>
                <a:gd name="T95" fmla="*/ 25 h 50"/>
                <a:gd name="T96" fmla="*/ 14 w 34"/>
                <a:gd name="T97" fmla="*/ 23 h 50"/>
                <a:gd name="T98" fmla="*/ 18 w 34"/>
                <a:gd name="T99" fmla="*/ 22 h 50"/>
                <a:gd name="T100" fmla="*/ 18 w 34"/>
                <a:gd name="T101" fmla="*/ 22 h 50"/>
                <a:gd name="T102" fmla="*/ 21 w 34"/>
                <a:gd name="T103" fmla="*/ 23 h 50"/>
                <a:gd name="T104" fmla="*/ 23 w 34"/>
                <a:gd name="T105" fmla="*/ 25 h 50"/>
                <a:gd name="T106" fmla="*/ 24 w 34"/>
                <a:gd name="T107" fmla="*/ 28 h 50"/>
                <a:gd name="T108" fmla="*/ 25 w 34"/>
                <a:gd name="T109" fmla="*/ 32 h 50"/>
                <a:gd name="T110" fmla="*/ 25 w 34"/>
                <a:gd name="T111" fmla="*/ 32 h 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" h="50">
                  <a:moveTo>
                    <a:pt x="1" y="41"/>
                  </a:moveTo>
                  <a:lnTo>
                    <a:pt x="1" y="43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5"/>
                  </a:lnTo>
                  <a:lnTo>
                    <a:pt x="33" y="40"/>
                  </a:lnTo>
                  <a:lnTo>
                    <a:pt x="34" y="32"/>
                  </a:lnTo>
                  <a:lnTo>
                    <a:pt x="33" y="25"/>
                  </a:lnTo>
                  <a:lnTo>
                    <a:pt x="29" y="19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41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4" y="36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1" y="28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8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4" y="28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4" name="Freeform 24"/>
            <p:cNvSpPr>
              <a:spLocks noEditPoints="1"/>
            </p:cNvSpPr>
            <p:nvPr userDrawn="1"/>
          </p:nvSpPr>
          <p:spPr bwMode="auto">
            <a:xfrm>
              <a:off x="1166" y="4236"/>
              <a:ext cx="34" cy="36"/>
            </a:xfrm>
            <a:custGeom>
              <a:avLst/>
              <a:gdLst>
                <a:gd name="T0" fmla="*/ 34 w 34"/>
                <a:gd name="T1" fmla="*/ 18 h 36"/>
                <a:gd name="T2" fmla="*/ 34 w 34"/>
                <a:gd name="T3" fmla="*/ 18 h 36"/>
                <a:gd name="T4" fmla="*/ 32 w 34"/>
                <a:gd name="T5" fmla="*/ 11 h 36"/>
                <a:gd name="T6" fmla="*/ 31 w 34"/>
                <a:gd name="T7" fmla="*/ 8 h 36"/>
                <a:gd name="T8" fmla="*/ 29 w 34"/>
                <a:gd name="T9" fmla="*/ 4 h 36"/>
                <a:gd name="T10" fmla="*/ 27 w 34"/>
                <a:gd name="T11" fmla="*/ 2 h 36"/>
                <a:gd name="T12" fmla="*/ 24 w 34"/>
                <a:gd name="T13" fmla="*/ 1 h 36"/>
                <a:gd name="T14" fmla="*/ 21 w 34"/>
                <a:gd name="T15" fmla="*/ 0 h 36"/>
                <a:gd name="T16" fmla="*/ 17 w 34"/>
                <a:gd name="T17" fmla="*/ 0 h 36"/>
                <a:gd name="T18" fmla="*/ 17 w 34"/>
                <a:gd name="T19" fmla="*/ 0 h 36"/>
                <a:gd name="T20" fmla="*/ 14 w 34"/>
                <a:gd name="T21" fmla="*/ 0 h 36"/>
                <a:gd name="T22" fmla="*/ 10 w 34"/>
                <a:gd name="T23" fmla="*/ 1 h 36"/>
                <a:gd name="T24" fmla="*/ 8 w 34"/>
                <a:gd name="T25" fmla="*/ 3 h 36"/>
                <a:gd name="T26" fmla="*/ 4 w 34"/>
                <a:gd name="T27" fmla="*/ 5 h 36"/>
                <a:gd name="T28" fmla="*/ 3 w 34"/>
                <a:gd name="T29" fmla="*/ 8 h 36"/>
                <a:gd name="T30" fmla="*/ 1 w 34"/>
                <a:gd name="T31" fmla="*/ 11 h 36"/>
                <a:gd name="T32" fmla="*/ 0 w 34"/>
                <a:gd name="T33" fmla="*/ 15 h 36"/>
                <a:gd name="T34" fmla="*/ 0 w 34"/>
                <a:gd name="T35" fmla="*/ 18 h 36"/>
                <a:gd name="T36" fmla="*/ 0 w 34"/>
                <a:gd name="T37" fmla="*/ 18 h 36"/>
                <a:gd name="T38" fmla="*/ 0 w 34"/>
                <a:gd name="T39" fmla="*/ 22 h 36"/>
                <a:gd name="T40" fmla="*/ 1 w 34"/>
                <a:gd name="T41" fmla="*/ 26 h 36"/>
                <a:gd name="T42" fmla="*/ 3 w 34"/>
                <a:gd name="T43" fmla="*/ 29 h 36"/>
                <a:gd name="T44" fmla="*/ 4 w 34"/>
                <a:gd name="T45" fmla="*/ 32 h 36"/>
                <a:gd name="T46" fmla="*/ 8 w 34"/>
                <a:gd name="T47" fmla="*/ 33 h 36"/>
                <a:gd name="T48" fmla="*/ 10 w 34"/>
                <a:gd name="T49" fmla="*/ 35 h 36"/>
                <a:gd name="T50" fmla="*/ 14 w 34"/>
                <a:gd name="T51" fmla="*/ 36 h 36"/>
                <a:gd name="T52" fmla="*/ 17 w 34"/>
                <a:gd name="T53" fmla="*/ 36 h 36"/>
                <a:gd name="T54" fmla="*/ 17 w 34"/>
                <a:gd name="T55" fmla="*/ 36 h 36"/>
                <a:gd name="T56" fmla="*/ 23 w 34"/>
                <a:gd name="T57" fmla="*/ 35 h 36"/>
                <a:gd name="T58" fmla="*/ 27 w 34"/>
                <a:gd name="T59" fmla="*/ 33 h 36"/>
                <a:gd name="T60" fmla="*/ 30 w 34"/>
                <a:gd name="T61" fmla="*/ 30 h 36"/>
                <a:gd name="T62" fmla="*/ 32 w 34"/>
                <a:gd name="T63" fmla="*/ 26 h 36"/>
                <a:gd name="T64" fmla="*/ 25 w 34"/>
                <a:gd name="T65" fmla="*/ 26 h 36"/>
                <a:gd name="T66" fmla="*/ 25 w 34"/>
                <a:gd name="T67" fmla="*/ 26 h 36"/>
                <a:gd name="T68" fmla="*/ 22 w 34"/>
                <a:gd name="T69" fmla="*/ 28 h 36"/>
                <a:gd name="T70" fmla="*/ 17 w 34"/>
                <a:gd name="T71" fmla="*/ 29 h 36"/>
                <a:gd name="T72" fmla="*/ 17 w 34"/>
                <a:gd name="T73" fmla="*/ 29 h 36"/>
                <a:gd name="T74" fmla="*/ 14 w 34"/>
                <a:gd name="T75" fmla="*/ 29 h 36"/>
                <a:gd name="T76" fmla="*/ 12 w 34"/>
                <a:gd name="T77" fmla="*/ 27 h 36"/>
                <a:gd name="T78" fmla="*/ 10 w 34"/>
                <a:gd name="T79" fmla="*/ 25 h 36"/>
                <a:gd name="T80" fmla="*/ 9 w 34"/>
                <a:gd name="T81" fmla="*/ 20 h 36"/>
                <a:gd name="T82" fmla="*/ 34 w 34"/>
                <a:gd name="T83" fmla="*/ 20 h 36"/>
                <a:gd name="T84" fmla="*/ 34 w 34"/>
                <a:gd name="T85" fmla="*/ 20 h 36"/>
                <a:gd name="T86" fmla="*/ 34 w 34"/>
                <a:gd name="T87" fmla="*/ 18 h 36"/>
                <a:gd name="T88" fmla="*/ 34 w 34"/>
                <a:gd name="T89" fmla="*/ 18 h 36"/>
                <a:gd name="T90" fmla="*/ 10 w 34"/>
                <a:gd name="T91" fmla="*/ 14 h 36"/>
                <a:gd name="T92" fmla="*/ 10 w 34"/>
                <a:gd name="T93" fmla="*/ 14 h 36"/>
                <a:gd name="T94" fmla="*/ 11 w 34"/>
                <a:gd name="T95" fmla="*/ 11 h 36"/>
                <a:gd name="T96" fmla="*/ 12 w 34"/>
                <a:gd name="T97" fmla="*/ 9 h 36"/>
                <a:gd name="T98" fmla="*/ 14 w 34"/>
                <a:gd name="T99" fmla="*/ 8 h 36"/>
                <a:gd name="T100" fmla="*/ 17 w 34"/>
                <a:gd name="T101" fmla="*/ 6 h 36"/>
                <a:gd name="T102" fmla="*/ 17 w 34"/>
                <a:gd name="T103" fmla="*/ 6 h 36"/>
                <a:gd name="T104" fmla="*/ 20 w 34"/>
                <a:gd name="T105" fmla="*/ 8 h 36"/>
                <a:gd name="T106" fmla="*/ 22 w 34"/>
                <a:gd name="T107" fmla="*/ 9 h 36"/>
                <a:gd name="T108" fmla="*/ 24 w 34"/>
                <a:gd name="T109" fmla="*/ 11 h 36"/>
                <a:gd name="T110" fmla="*/ 24 w 34"/>
                <a:gd name="T111" fmla="*/ 14 h 36"/>
                <a:gd name="T112" fmla="*/ 10 w 34"/>
                <a:gd name="T113" fmla="*/ 14 h 36"/>
                <a:gd name="T114" fmla="*/ 10 w 34"/>
                <a:gd name="T115" fmla="*/ 14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36">
                  <a:moveTo>
                    <a:pt x="34" y="18"/>
                  </a:moveTo>
                  <a:lnTo>
                    <a:pt x="34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4" y="20"/>
                  </a:lnTo>
                  <a:lnTo>
                    <a:pt x="34" y="18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5" name="Freeform 25"/>
            <p:cNvSpPr>
              <a:spLocks noEditPoints="1"/>
            </p:cNvSpPr>
            <p:nvPr userDrawn="1"/>
          </p:nvSpPr>
          <p:spPr bwMode="auto">
            <a:xfrm>
              <a:off x="1205" y="4222"/>
              <a:ext cx="11" cy="49"/>
            </a:xfrm>
            <a:custGeom>
              <a:avLst/>
              <a:gdLst>
                <a:gd name="T0" fmla="*/ 1 w 11"/>
                <a:gd name="T1" fmla="*/ 49 h 49"/>
                <a:gd name="T2" fmla="*/ 11 w 11"/>
                <a:gd name="T3" fmla="*/ 49 h 49"/>
                <a:gd name="T4" fmla="*/ 11 w 11"/>
                <a:gd name="T5" fmla="*/ 15 h 49"/>
                <a:gd name="T6" fmla="*/ 1 w 11"/>
                <a:gd name="T7" fmla="*/ 15 h 49"/>
                <a:gd name="T8" fmla="*/ 1 w 11"/>
                <a:gd name="T9" fmla="*/ 49 h 49"/>
                <a:gd name="T10" fmla="*/ 1 w 11"/>
                <a:gd name="T11" fmla="*/ 49 h 49"/>
                <a:gd name="T12" fmla="*/ 0 w 11"/>
                <a:gd name="T13" fmla="*/ 6 h 49"/>
                <a:gd name="T14" fmla="*/ 0 w 11"/>
                <a:gd name="T15" fmla="*/ 6 h 49"/>
                <a:gd name="T16" fmla="*/ 1 w 11"/>
                <a:gd name="T17" fmla="*/ 8 h 49"/>
                <a:gd name="T18" fmla="*/ 2 w 11"/>
                <a:gd name="T19" fmla="*/ 9 h 49"/>
                <a:gd name="T20" fmla="*/ 3 w 11"/>
                <a:gd name="T21" fmla="*/ 10 h 49"/>
                <a:gd name="T22" fmla="*/ 5 w 11"/>
                <a:gd name="T23" fmla="*/ 10 h 49"/>
                <a:gd name="T24" fmla="*/ 5 w 11"/>
                <a:gd name="T25" fmla="*/ 10 h 49"/>
                <a:gd name="T26" fmla="*/ 8 w 11"/>
                <a:gd name="T27" fmla="*/ 10 h 49"/>
                <a:gd name="T28" fmla="*/ 10 w 11"/>
                <a:gd name="T29" fmla="*/ 9 h 49"/>
                <a:gd name="T30" fmla="*/ 11 w 11"/>
                <a:gd name="T31" fmla="*/ 8 h 49"/>
                <a:gd name="T32" fmla="*/ 11 w 11"/>
                <a:gd name="T33" fmla="*/ 6 h 49"/>
                <a:gd name="T34" fmla="*/ 11 w 11"/>
                <a:gd name="T35" fmla="*/ 6 h 49"/>
                <a:gd name="T36" fmla="*/ 11 w 11"/>
                <a:gd name="T37" fmla="*/ 3 h 49"/>
                <a:gd name="T38" fmla="*/ 10 w 11"/>
                <a:gd name="T39" fmla="*/ 1 h 49"/>
                <a:gd name="T40" fmla="*/ 8 w 11"/>
                <a:gd name="T41" fmla="*/ 0 h 49"/>
                <a:gd name="T42" fmla="*/ 5 w 11"/>
                <a:gd name="T43" fmla="*/ 0 h 49"/>
                <a:gd name="T44" fmla="*/ 5 w 11"/>
                <a:gd name="T45" fmla="*/ 0 h 49"/>
                <a:gd name="T46" fmla="*/ 3 w 11"/>
                <a:gd name="T47" fmla="*/ 0 h 49"/>
                <a:gd name="T48" fmla="*/ 2 w 11"/>
                <a:gd name="T49" fmla="*/ 1 h 49"/>
                <a:gd name="T50" fmla="*/ 1 w 11"/>
                <a:gd name="T51" fmla="*/ 3 h 49"/>
                <a:gd name="T52" fmla="*/ 0 w 11"/>
                <a:gd name="T53" fmla="*/ 6 h 49"/>
                <a:gd name="T54" fmla="*/ 0 w 11"/>
                <a:gd name="T55" fmla="*/ 6 h 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" h="49">
                  <a:moveTo>
                    <a:pt x="1" y="49"/>
                  </a:moveTo>
                  <a:lnTo>
                    <a:pt x="11" y="49"/>
                  </a:lnTo>
                  <a:lnTo>
                    <a:pt x="11" y="15"/>
                  </a:lnTo>
                  <a:lnTo>
                    <a:pt x="1" y="15"/>
                  </a:lnTo>
                  <a:lnTo>
                    <a:pt x="1" y="4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6" name="Freeform 26"/>
            <p:cNvSpPr>
              <a:spLocks/>
            </p:cNvSpPr>
            <p:nvPr userDrawn="1"/>
          </p:nvSpPr>
          <p:spPr bwMode="auto">
            <a:xfrm>
              <a:off x="1221" y="4226"/>
              <a:ext cx="23" cy="46"/>
            </a:xfrm>
            <a:custGeom>
              <a:avLst/>
              <a:gdLst>
                <a:gd name="T0" fmla="*/ 15 w 23"/>
                <a:gd name="T1" fmla="*/ 0 h 46"/>
                <a:gd name="T2" fmla="*/ 7 w 23"/>
                <a:gd name="T3" fmla="*/ 0 h 46"/>
                <a:gd name="T4" fmla="*/ 6 w 23"/>
                <a:gd name="T5" fmla="*/ 11 h 46"/>
                <a:gd name="T6" fmla="*/ 0 w 23"/>
                <a:gd name="T7" fmla="*/ 11 h 46"/>
                <a:gd name="T8" fmla="*/ 0 w 23"/>
                <a:gd name="T9" fmla="*/ 18 h 46"/>
                <a:gd name="T10" fmla="*/ 6 w 23"/>
                <a:gd name="T11" fmla="*/ 18 h 46"/>
                <a:gd name="T12" fmla="*/ 6 w 23"/>
                <a:gd name="T13" fmla="*/ 31 h 46"/>
                <a:gd name="T14" fmla="*/ 6 w 23"/>
                <a:gd name="T15" fmla="*/ 31 h 46"/>
                <a:gd name="T16" fmla="*/ 6 w 23"/>
                <a:gd name="T17" fmla="*/ 35 h 46"/>
                <a:gd name="T18" fmla="*/ 6 w 23"/>
                <a:gd name="T19" fmla="*/ 35 h 46"/>
                <a:gd name="T20" fmla="*/ 6 w 23"/>
                <a:gd name="T21" fmla="*/ 40 h 46"/>
                <a:gd name="T22" fmla="*/ 8 w 23"/>
                <a:gd name="T23" fmla="*/ 43 h 46"/>
                <a:gd name="T24" fmla="*/ 8 w 23"/>
                <a:gd name="T25" fmla="*/ 43 h 46"/>
                <a:gd name="T26" fmla="*/ 11 w 23"/>
                <a:gd name="T27" fmla="*/ 45 h 46"/>
                <a:gd name="T28" fmla="*/ 15 w 23"/>
                <a:gd name="T29" fmla="*/ 46 h 46"/>
                <a:gd name="T30" fmla="*/ 15 w 23"/>
                <a:gd name="T31" fmla="*/ 46 h 46"/>
                <a:gd name="T32" fmla="*/ 20 w 23"/>
                <a:gd name="T33" fmla="*/ 46 h 46"/>
                <a:gd name="T34" fmla="*/ 23 w 23"/>
                <a:gd name="T35" fmla="*/ 44 h 46"/>
                <a:gd name="T36" fmla="*/ 23 w 23"/>
                <a:gd name="T37" fmla="*/ 37 h 46"/>
                <a:gd name="T38" fmla="*/ 23 w 23"/>
                <a:gd name="T39" fmla="*/ 37 h 46"/>
                <a:gd name="T40" fmla="*/ 19 w 23"/>
                <a:gd name="T41" fmla="*/ 38 h 46"/>
                <a:gd name="T42" fmla="*/ 19 w 23"/>
                <a:gd name="T43" fmla="*/ 38 h 46"/>
                <a:gd name="T44" fmla="*/ 16 w 23"/>
                <a:gd name="T45" fmla="*/ 38 h 46"/>
                <a:gd name="T46" fmla="*/ 15 w 23"/>
                <a:gd name="T47" fmla="*/ 38 h 46"/>
                <a:gd name="T48" fmla="*/ 14 w 23"/>
                <a:gd name="T49" fmla="*/ 34 h 46"/>
                <a:gd name="T50" fmla="*/ 14 w 23"/>
                <a:gd name="T51" fmla="*/ 34 h 46"/>
                <a:gd name="T52" fmla="*/ 14 w 23"/>
                <a:gd name="T53" fmla="*/ 31 h 46"/>
                <a:gd name="T54" fmla="*/ 15 w 23"/>
                <a:gd name="T55" fmla="*/ 18 h 46"/>
                <a:gd name="T56" fmla="*/ 22 w 23"/>
                <a:gd name="T57" fmla="*/ 18 h 46"/>
                <a:gd name="T58" fmla="*/ 22 w 23"/>
                <a:gd name="T59" fmla="*/ 11 h 46"/>
                <a:gd name="T60" fmla="*/ 15 w 23"/>
                <a:gd name="T61" fmla="*/ 11 h 46"/>
                <a:gd name="T62" fmla="*/ 15 w 23"/>
                <a:gd name="T63" fmla="*/ 0 h 46"/>
                <a:gd name="T64" fmla="*/ 15 w 23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" h="46">
                  <a:moveTo>
                    <a:pt x="15" y="0"/>
                  </a:moveTo>
                  <a:lnTo>
                    <a:pt x="7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40"/>
                  </a:lnTo>
                  <a:lnTo>
                    <a:pt x="8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20" y="46"/>
                  </a:lnTo>
                  <a:lnTo>
                    <a:pt x="23" y="44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4"/>
                  </a:lnTo>
                  <a:lnTo>
                    <a:pt x="14" y="31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7" name="Freeform 27"/>
            <p:cNvSpPr>
              <a:spLocks/>
            </p:cNvSpPr>
            <p:nvPr userDrawn="1"/>
          </p:nvSpPr>
          <p:spPr bwMode="auto">
            <a:xfrm>
              <a:off x="276" y="4188"/>
              <a:ext cx="128" cy="126"/>
            </a:xfrm>
            <a:custGeom>
              <a:avLst/>
              <a:gdLst>
                <a:gd name="T0" fmla="*/ 0 w 128"/>
                <a:gd name="T1" fmla="*/ 63 h 126"/>
                <a:gd name="T2" fmla="*/ 1 w 128"/>
                <a:gd name="T3" fmla="*/ 50 h 126"/>
                <a:gd name="T4" fmla="*/ 11 w 128"/>
                <a:gd name="T5" fmla="*/ 28 h 126"/>
                <a:gd name="T6" fmla="*/ 28 w 128"/>
                <a:gd name="T7" fmla="*/ 11 h 126"/>
                <a:gd name="T8" fmla="*/ 51 w 128"/>
                <a:gd name="T9" fmla="*/ 1 h 126"/>
                <a:gd name="T10" fmla="*/ 64 w 128"/>
                <a:gd name="T11" fmla="*/ 0 h 126"/>
                <a:gd name="T12" fmla="*/ 70 w 128"/>
                <a:gd name="T13" fmla="*/ 0 h 126"/>
                <a:gd name="T14" fmla="*/ 88 w 128"/>
                <a:gd name="T15" fmla="*/ 5 h 126"/>
                <a:gd name="T16" fmla="*/ 108 w 128"/>
                <a:gd name="T17" fmla="*/ 18 h 126"/>
                <a:gd name="T18" fmla="*/ 122 w 128"/>
                <a:gd name="T19" fmla="*/ 38 h 126"/>
                <a:gd name="T20" fmla="*/ 127 w 128"/>
                <a:gd name="T21" fmla="*/ 57 h 126"/>
                <a:gd name="T22" fmla="*/ 128 w 128"/>
                <a:gd name="T23" fmla="*/ 63 h 126"/>
                <a:gd name="T24" fmla="*/ 125 w 128"/>
                <a:gd name="T25" fmla="*/ 76 h 126"/>
                <a:gd name="T26" fmla="*/ 116 w 128"/>
                <a:gd name="T27" fmla="*/ 98 h 126"/>
                <a:gd name="T28" fmla="*/ 98 w 128"/>
                <a:gd name="T29" fmla="*/ 115 h 126"/>
                <a:gd name="T30" fmla="*/ 76 w 128"/>
                <a:gd name="T31" fmla="*/ 125 h 126"/>
                <a:gd name="T32" fmla="*/ 64 w 128"/>
                <a:gd name="T33" fmla="*/ 126 h 126"/>
                <a:gd name="T34" fmla="*/ 52 w 128"/>
                <a:gd name="T35" fmla="*/ 125 h 126"/>
                <a:gd name="T36" fmla="*/ 31 w 128"/>
                <a:gd name="T37" fmla="*/ 117 h 126"/>
                <a:gd name="T38" fmla="*/ 23 w 128"/>
                <a:gd name="T39" fmla="*/ 111 h 126"/>
                <a:gd name="T40" fmla="*/ 78 w 128"/>
                <a:gd name="T41" fmla="*/ 68 h 126"/>
                <a:gd name="T42" fmla="*/ 63 w 128"/>
                <a:gd name="T43" fmla="*/ 68 h 126"/>
                <a:gd name="T44" fmla="*/ 58 w 128"/>
                <a:gd name="T45" fmla="*/ 69 h 126"/>
                <a:gd name="T46" fmla="*/ 53 w 128"/>
                <a:gd name="T47" fmla="*/ 72 h 126"/>
                <a:gd name="T48" fmla="*/ 51 w 128"/>
                <a:gd name="T49" fmla="*/ 75 h 126"/>
                <a:gd name="T50" fmla="*/ 42 w 128"/>
                <a:gd name="T51" fmla="*/ 90 h 126"/>
                <a:gd name="T52" fmla="*/ 43 w 128"/>
                <a:gd name="T53" fmla="*/ 92 h 126"/>
                <a:gd name="T54" fmla="*/ 117 w 128"/>
                <a:gd name="T55" fmla="*/ 92 h 126"/>
                <a:gd name="T56" fmla="*/ 119 w 128"/>
                <a:gd name="T57" fmla="*/ 91 h 126"/>
                <a:gd name="T58" fmla="*/ 65 w 128"/>
                <a:gd name="T59" fmla="*/ 2 h 126"/>
                <a:gd name="T60" fmla="*/ 63 w 128"/>
                <a:gd name="T61" fmla="*/ 1 h 126"/>
                <a:gd name="T62" fmla="*/ 7 w 128"/>
                <a:gd name="T63" fmla="*/ 93 h 126"/>
                <a:gd name="T64" fmla="*/ 3 w 128"/>
                <a:gd name="T65" fmla="*/ 85 h 126"/>
                <a:gd name="T66" fmla="*/ 0 w 128"/>
                <a:gd name="T67" fmla="*/ 70 h 126"/>
                <a:gd name="T68" fmla="*/ 0 w 128"/>
                <a:gd name="T69" fmla="*/ 63 h 1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8" h="126">
                  <a:moveTo>
                    <a:pt x="0" y="63"/>
                  </a:move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4" y="38"/>
                  </a:lnTo>
                  <a:lnTo>
                    <a:pt x="11" y="28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8" y="5"/>
                  </a:lnTo>
                  <a:lnTo>
                    <a:pt x="98" y="11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5" y="50"/>
                  </a:lnTo>
                  <a:lnTo>
                    <a:pt x="127" y="57"/>
                  </a:lnTo>
                  <a:lnTo>
                    <a:pt x="128" y="63"/>
                  </a:lnTo>
                  <a:lnTo>
                    <a:pt x="127" y="69"/>
                  </a:lnTo>
                  <a:lnTo>
                    <a:pt x="125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5"/>
                  </a:lnTo>
                  <a:lnTo>
                    <a:pt x="88" y="121"/>
                  </a:lnTo>
                  <a:lnTo>
                    <a:pt x="76" y="125"/>
                  </a:lnTo>
                  <a:lnTo>
                    <a:pt x="70" y="126"/>
                  </a:lnTo>
                  <a:lnTo>
                    <a:pt x="64" y="126"/>
                  </a:lnTo>
                  <a:lnTo>
                    <a:pt x="52" y="125"/>
                  </a:lnTo>
                  <a:lnTo>
                    <a:pt x="41" y="122"/>
                  </a:lnTo>
                  <a:lnTo>
                    <a:pt x="31" y="117"/>
                  </a:lnTo>
                  <a:lnTo>
                    <a:pt x="23" y="111"/>
                  </a:lnTo>
                  <a:lnTo>
                    <a:pt x="63" y="44"/>
                  </a:lnTo>
                  <a:lnTo>
                    <a:pt x="78" y="68"/>
                  </a:lnTo>
                  <a:lnTo>
                    <a:pt x="63" y="68"/>
                  </a:lnTo>
                  <a:lnTo>
                    <a:pt x="58" y="69"/>
                  </a:lnTo>
                  <a:lnTo>
                    <a:pt x="55" y="70"/>
                  </a:lnTo>
                  <a:lnTo>
                    <a:pt x="53" y="72"/>
                  </a:lnTo>
                  <a:lnTo>
                    <a:pt x="51" y="75"/>
                  </a:lnTo>
                  <a:lnTo>
                    <a:pt x="42" y="90"/>
                  </a:lnTo>
                  <a:lnTo>
                    <a:pt x="41" y="91"/>
                  </a:lnTo>
                  <a:lnTo>
                    <a:pt x="43" y="92"/>
                  </a:lnTo>
                  <a:lnTo>
                    <a:pt x="92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7" y="93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6" r:id="rId2"/>
    <p:sldLayoutId id="2147483837" r:id="rId3"/>
  </p:sldLayoutIdLst>
  <p:hf sldNum="0" hdr="0" dt="0"/>
  <p:txStyles>
    <p:titleStyle>
      <a:lvl1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eaLnBrk="0" fontAlgn="base" hangingPunct="0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eaLnBrk="0" fontAlgn="base" hangingPunct="0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tzhalter"/>
          <p:cNvSpPr>
            <a:spLocks noGrp="1"/>
          </p:cNvSpPr>
          <p:nvPr>
            <p:ph type="title"/>
          </p:nvPr>
        </p:nvSpPr>
        <p:spPr bwMode="auto">
          <a:xfrm>
            <a:off x="458788" y="276225"/>
            <a:ext cx="8262937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3" name="Text Platzhalter"/>
          <p:cNvSpPr>
            <a:spLocks noGrp="1"/>
          </p:cNvSpPr>
          <p:nvPr>
            <p:ph type="body" idx="1"/>
          </p:nvPr>
        </p:nvSpPr>
        <p:spPr>
          <a:xfrm>
            <a:off x="458788" y="1635125"/>
            <a:ext cx="8262937" cy="467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3" name="Schwarze Linie"/>
          <p:cNvSpPr>
            <a:spLocks noChangeShapeType="1"/>
          </p:cNvSpPr>
          <p:nvPr/>
        </p:nvSpPr>
        <p:spPr bwMode="auto">
          <a:xfrm>
            <a:off x="107950" y="6608763"/>
            <a:ext cx="9072563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943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999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ußzeile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5263" y="6618288"/>
            <a:ext cx="56530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Thema, 0. Monat 2015, © Bundesagentur für Arbeit</a:t>
            </a:r>
          </a:p>
        </p:txBody>
      </p:sp>
      <p:sp>
        <p:nvSpPr>
          <p:cNvPr id="16" name="SeiteNr"/>
          <p:cNvSpPr>
            <a:spLocks noChangeArrowheads="1"/>
          </p:cNvSpPr>
          <p:nvPr/>
        </p:nvSpPr>
        <p:spPr bwMode="auto">
          <a:xfrm>
            <a:off x="8204200" y="6616700"/>
            <a:ext cx="9191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40" tIns="44771" rIns="89540" bIns="44771"/>
          <a:lstStyle/>
          <a:p>
            <a:pPr algn="r" defTabSz="894902">
              <a:lnSpc>
                <a:spcPct val="90000"/>
              </a:lnSpc>
              <a:spcAft>
                <a:spcPts val="200"/>
              </a:spcAft>
              <a:defRPr/>
            </a:pPr>
            <a:r>
              <a:rPr lang="de-DE" sz="999" dirty="0">
                <a:solidFill>
                  <a:srgbClr val="000000"/>
                </a:solidFill>
                <a:latin typeface="Arial" charset="0"/>
              </a:rPr>
              <a:t>Seite </a:t>
            </a:r>
            <a:fld id="{527998F6-4017-422F-801B-D40DE397754F}" type="slidenum">
              <a:rPr lang="de-DE" sz="999">
                <a:solidFill>
                  <a:srgbClr val="000000"/>
                </a:solidFill>
                <a:latin typeface="Arial" charset="0"/>
              </a:rPr>
              <a:pPr algn="r" defTabSz="894902">
                <a:lnSpc>
                  <a:spcPct val="90000"/>
                </a:lnSpc>
                <a:spcAft>
                  <a:spcPts val="200"/>
                </a:spcAft>
                <a:defRPr/>
              </a:pPr>
              <a:t>‹Nr.›</a:t>
            </a:fld>
            <a:endParaRPr lang="de-DE" sz="999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199" name="Hak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3188"/>
            <a:ext cx="9077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0" name="Group 4"/>
          <p:cNvGrpSpPr>
            <a:grpSpLocks noChangeAspect="1"/>
          </p:cNvGrpSpPr>
          <p:nvPr userDrawn="1"/>
        </p:nvGrpSpPr>
        <p:grpSpPr bwMode="auto">
          <a:xfrm>
            <a:off x="434975" y="6645275"/>
            <a:ext cx="1543050" cy="206375"/>
            <a:chOff x="274" y="4186"/>
            <a:chExt cx="972" cy="130"/>
          </a:xfrm>
        </p:grpSpPr>
        <p:sp>
          <p:nvSpPr>
            <p:cNvPr id="820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4" y="4186"/>
              <a:ext cx="97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2" name="Freeform 5"/>
            <p:cNvSpPr>
              <a:spLocks noEditPoints="1"/>
            </p:cNvSpPr>
            <p:nvPr userDrawn="1"/>
          </p:nvSpPr>
          <p:spPr bwMode="auto">
            <a:xfrm>
              <a:off x="457" y="4223"/>
              <a:ext cx="35" cy="48"/>
            </a:xfrm>
            <a:custGeom>
              <a:avLst/>
              <a:gdLst>
                <a:gd name="T0" fmla="*/ 0 w 35"/>
                <a:gd name="T1" fmla="*/ 48 h 48"/>
                <a:gd name="T2" fmla="*/ 11 w 35"/>
                <a:gd name="T3" fmla="*/ 48 h 48"/>
                <a:gd name="T4" fmla="*/ 11 w 35"/>
                <a:gd name="T5" fmla="*/ 48 h 48"/>
                <a:gd name="T6" fmla="*/ 20 w 35"/>
                <a:gd name="T7" fmla="*/ 48 h 48"/>
                <a:gd name="T8" fmla="*/ 25 w 35"/>
                <a:gd name="T9" fmla="*/ 47 h 48"/>
                <a:gd name="T10" fmla="*/ 25 w 35"/>
                <a:gd name="T11" fmla="*/ 47 h 48"/>
                <a:gd name="T12" fmla="*/ 30 w 35"/>
                <a:gd name="T13" fmla="*/ 45 h 48"/>
                <a:gd name="T14" fmla="*/ 32 w 35"/>
                <a:gd name="T15" fmla="*/ 43 h 48"/>
                <a:gd name="T16" fmla="*/ 34 w 35"/>
                <a:gd name="T17" fmla="*/ 39 h 48"/>
                <a:gd name="T18" fmla="*/ 35 w 35"/>
                <a:gd name="T19" fmla="*/ 34 h 48"/>
                <a:gd name="T20" fmla="*/ 35 w 35"/>
                <a:gd name="T21" fmla="*/ 34 h 48"/>
                <a:gd name="T22" fmla="*/ 34 w 35"/>
                <a:gd name="T23" fmla="*/ 30 h 48"/>
                <a:gd name="T24" fmla="*/ 32 w 35"/>
                <a:gd name="T25" fmla="*/ 27 h 48"/>
                <a:gd name="T26" fmla="*/ 29 w 35"/>
                <a:gd name="T27" fmla="*/ 24 h 48"/>
                <a:gd name="T28" fmla="*/ 24 w 35"/>
                <a:gd name="T29" fmla="*/ 23 h 48"/>
                <a:gd name="T30" fmla="*/ 24 w 35"/>
                <a:gd name="T31" fmla="*/ 23 h 48"/>
                <a:gd name="T32" fmla="*/ 28 w 35"/>
                <a:gd name="T33" fmla="*/ 21 h 48"/>
                <a:gd name="T34" fmla="*/ 30 w 35"/>
                <a:gd name="T35" fmla="*/ 18 h 48"/>
                <a:gd name="T36" fmla="*/ 32 w 35"/>
                <a:gd name="T37" fmla="*/ 15 h 48"/>
                <a:gd name="T38" fmla="*/ 32 w 35"/>
                <a:gd name="T39" fmla="*/ 12 h 48"/>
                <a:gd name="T40" fmla="*/ 32 w 35"/>
                <a:gd name="T41" fmla="*/ 12 h 48"/>
                <a:gd name="T42" fmla="*/ 32 w 35"/>
                <a:gd name="T43" fmla="*/ 9 h 48"/>
                <a:gd name="T44" fmla="*/ 30 w 35"/>
                <a:gd name="T45" fmla="*/ 6 h 48"/>
                <a:gd name="T46" fmla="*/ 28 w 35"/>
                <a:gd name="T47" fmla="*/ 2 h 48"/>
                <a:gd name="T48" fmla="*/ 24 w 35"/>
                <a:gd name="T49" fmla="*/ 1 h 48"/>
                <a:gd name="T50" fmla="*/ 24 w 35"/>
                <a:gd name="T51" fmla="*/ 1 h 48"/>
                <a:gd name="T52" fmla="*/ 20 w 35"/>
                <a:gd name="T53" fmla="*/ 0 h 48"/>
                <a:gd name="T54" fmla="*/ 12 w 35"/>
                <a:gd name="T55" fmla="*/ 0 h 48"/>
                <a:gd name="T56" fmla="*/ 0 w 35"/>
                <a:gd name="T57" fmla="*/ 0 h 48"/>
                <a:gd name="T58" fmla="*/ 0 w 35"/>
                <a:gd name="T59" fmla="*/ 48 h 48"/>
                <a:gd name="T60" fmla="*/ 0 w 35"/>
                <a:gd name="T61" fmla="*/ 48 h 48"/>
                <a:gd name="T62" fmla="*/ 9 w 35"/>
                <a:gd name="T63" fmla="*/ 8 h 48"/>
                <a:gd name="T64" fmla="*/ 12 w 35"/>
                <a:gd name="T65" fmla="*/ 8 h 48"/>
                <a:gd name="T66" fmla="*/ 12 w 35"/>
                <a:gd name="T67" fmla="*/ 8 h 48"/>
                <a:gd name="T68" fmla="*/ 18 w 35"/>
                <a:gd name="T69" fmla="*/ 8 h 48"/>
                <a:gd name="T70" fmla="*/ 21 w 35"/>
                <a:gd name="T71" fmla="*/ 9 h 48"/>
                <a:gd name="T72" fmla="*/ 22 w 35"/>
                <a:gd name="T73" fmla="*/ 11 h 48"/>
                <a:gd name="T74" fmla="*/ 23 w 35"/>
                <a:gd name="T75" fmla="*/ 13 h 48"/>
                <a:gd name="T76" fmla="*/ 23 w 35"/>
                <a:gd name="T77" fmla="*/ 13 h 48"/>
                <a:gd name="T78" fmla="*/ 22 w 35"/>
                <a:gd name="T79" fmla="*/ 16 h 48"/>
                <a:gd name="T80" fmla="*/ 21 w 35"/>
                <a:gd name="T81" fmla="*/ 18 h 48"/>
                <a:gd name="T82" fmla="*/ 18 w 35"/>
                <a:gd name="T83" fmla="*/ 19 h 48"/>
                <a:gd name="T84" fmla="*/ 14 w 35"/>
                <a:gd name="T85" fmla="*/ 19 h 48"/>
                <a:gd name="T86" fmla="*/ 9 w 35"/>
                <a:gd name="T87" fmla="*/ 19 h 48"/>
                <a:gd name="T88" fmla="*/ 9 w 35"/>
                <a:gd name="T89" fmla="*/ 8 h 48"/>
                <a:gd name="T90" fmla="*/ 9 w 35"/>
                <a:gd name="T91" fmla="*/ 8 h 48"/>
                <a:gd name="T92" fmla="*/ 9 w 35"/>
                <a:gd name="T93" fmla="*/ 27 h 48"/>
                <a:gd name="T94" fmla="*/ 14 w 35"/>
                <a:gd name="T95" fmla="*/ 27 h 48"/>
                <a:gd name="T96" fmla="*/ 14 w 35"/>
                <a:gd name="T97" fmla="*/ 27 h 48"/>
                <a:gd name="T98" fmla="*/ 19 w 35"/>
                <a:gd name="T99" fmla="*/ 27 h 48"/>
                <a:gd name="T100" fmla="*/ 22 w 35"/>
                <a:gd name="T101" fmla="*/ 28 h 48"/>
                <a:gd name="T102" fmla="*/ 24 w 35"/>
                <a:gd name="T103" fmla="*/ 30 h 48"/>
                <a:gd name="T104" fmla="*/ 25 w 35"/>
                <a:gd name="T105" fmla="*/ 34 h 48"/>
                <a:gd name="T106" fmla="*/ 25 w 35"/>
                <a:gd name="T107" fmla="*/ 34 h 48"/>
                <a:gd name="T108" fmla="*/ 24 w 35"/>
                <a:gd name="T109" fmla="*/ 38 h 48"/>
                <a:gd name="T110" fmla="*/ 22 w 35"/>
                <a:gd name="T111" fmla="*/ 40 h 48"/>
                <a:gd name="T112" fmla="*/ 19 w 35"/>
                <a:gd name="T113" fmla="*/ 41 h 48"/>
                <a:gd name="T114" fmla="*/ 14 w 35"/>
                <a:gd name="T115" fmla="*/ 41 h 48"/>
                <a:gd name="T116" fmla="*/ 9 w 35"/>
                <a:gd name="T117" fmla="*/ 41 h 48"/>
                <a:gd name="T118" fmla="*/ 9 w 35"/>
                <a:gd name="T119" fmla="*/ 27 h 48"/>
                <a:gd name="T120" fmla="*/ 9 w 35"/>
                <a:gd name="T121" fmla="*/ 27 h 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8">
                  <a:moveTo>
                    <a:pt x="0" y="48"/>
                  </a:moveTo>
                  <a:lnTo>
                    <a:pt x="11" y="48"/>
                  </a:lnTo>
                  <a:lnTo>
                    <a:pt x="20" y="48"/>
                  </a:lnTo>
                  <a:lnTo>
                    <a:pt x="25" y="47"/>
                  </a:lnTo>
                  <a:lnTo>
                    <a:pt x="30" y="45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5" y="34"/>
                  </a:lnTo>
                  <a:lnTo>
                    <a:pt x="34" y="30"/>
                  </a:lnTo>
                  <a:lnTo>
                    <a:pt x="32" y="27"/>
                  </a:lnTo>
                  <a:lnTo>
                    <a:pt x="29" y="24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30" y="18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9" y="8"/>
                  </a:moveTo>
                  <a:lnTo>
                    <a:pt x="12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9" y="8"/>
                  </a:lnTo>
                  <a:close/>
                  <a:moveTo>
                    <a:pt x="9" y="27"/>
                  </a:moveTo>
                  <a:lnTo>
                    <a:pt x="14" y="27"/>
                  </a:lnTo>
                  <a:lnTo>
                    <a:pt x="19" y="27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5" y="34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9" y="41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3" name="Freeform 6"/>
            <p:cNvSpPr>
              <a:spLocks/>
            </p:cNvSpPr>
            <p:nvPr userDrawn="1"/>
          </p:nvSpPr>
          <p:spPr bwMode="auto">
            <a:xfrm>
              <a:off x="499" y="4237"/>
              <a:ext cx="31" cy="35"/>
            </a:xfrm>
            <a:custGeom>
              <a:avLst/>
              <a:gdLst>
                <a:gd name="T0" fmla="*/ 0 w 31"/>
                <a:gd name="T1" fmla="*/ 20 h 35"/>
                <a:gd name="T2" fmla="*/ 0 w 31"/>
                <a:gd name="T3" fmla="*/ 20 h 35"/>
                <a:gd name="T4" fmla="*/ 0 w 31"/>
                <a:gd name="T5" fmla="*/ 25 h 35"/>
                <a:gd name="T6" fmla="*/ 1 w 31"/>
                <a:gd name="T7" fmla="*/ 28 h 35"/>
                <a:gd name="T8" fmla="*/ 1 w 31"/>
                <a:gd name="T9" fmla="*/ 28 h 35"/>
                <a:gd name="T10" fmla="*/ 2 w 31"/>
                <a:gd name="T11" fmla="*/ 31 h 35"/>
                <a:gd name="T12" fmla="*/ 5 w 31"/>
                <a:gd name="T13" fmla="*/ 33 h 35"/>
                <a:gd name="T14" fmla="*/ 8 w 31"/>
                <a:gd name="T15" fmla="*/ 34 h 35"/>
                <a:gd name="T16" fmla="*/ 13 w 31"/>
                <a:gd name="T17" fmla="*/ 35 h 35"/>
                <a:gd name="T18" fmla="*/ 13 w 31"/>
                <a:gd name="T19" fmla="*/ 35 h 35"/>
                <a:gd name="T20" fmla="*/ 15 w 31"/>
                <a:gd name="T21" fmla="*/ 35 h 35"/>
                <a:gd name="T22" fmla="*/ 18 w 31"/>
                <a:gd name="T23" fmla="*/ 34 h 35"/>
                <a:gd name="T24" fmla="*/ 20 w 31"/>
                <a:gd name="T25" fmla="*/ 32 h 35"/>
                <a:gd name="T26" fmla="*/ 22 w 31"/>
                <a:gd name="T27" fmla="*/ 30 h 35"/>
                <a:gd name="T28" fmla="*/ 22 w 31"/>
                <a:gd name="T29" fmla="*/ 30 h 35"/>
                <a:gd name="T30" fmla="*/ 22 w 31"/>
                <a:gd name="T31" fmla="*/ 34 h 35"/>
                <a:gd name="T32" fmla="*/ 31 w 31"/>
                <a:gd name="T33" fmla="*/ 34 h 35"/>
                <a:gd name="T34" fmla="*/ 31 w 31"/>
                <a:gd name="T35" fmla="*/ 34 h 35"/>
                <a:gd name="T36" fmla="*/ 31 w 31"/>
                <a:gd name="T37" fmla="*/ 33 h 35"/>
                <a:gd name="T38" fmla="*/ 31 w 31"/>
                <a:gd name="T39" fmla="*/ 33 h 35"/>
                <a:gd name="T40" fmla="*/ 31 w 31"/>
                <a:gd name="T41" fmla="*/ 29 h 35"/>
                <a:gd name="T42" fmla="*/ 31 w 31"/>
                <a:gd name="T43" fmla="*/ 29 h 35"/>
                <a:gd name="T44" fmla="*/ 31 w 31"/>
                <a:gd name="T45" fmla="*/ 26 h 35"/>
                <a:gd name="T46" fmla="*/ 31 w 31"/>
                <a:gd name="T47" fmla="*/ 24 h 35"/>
                <a:gd name="T48" fmla="*/ 31 w 31"/>
                <a:gd name="T49" fmla="*/ 0 h 35"/>
                <a:gd name="T50" fmla="*/ 21 w 31"/>
                <a:gd name="T51" fmla="*/ 0 h 35"/>
                <a:gd name="T52" fmla="*/ 21 w 31"/>
                <a:gd name="T53" fmla="*/ 18 h 35"/>
                <a:gd name="T54" fmla="*/ 21 w 31"/>
                <a:gd name="T55" fmla="*/ 18 h 35"/>
                <a:gd name="T56" fmla="*/ 21 w 31"/>
                <a:gd name="T57" fmla="*/ 23 h 35"/>
                <a:gd name="T58" fmla="*/ 20 w 31"/>
                <a:gd name="T59" fmla="*/ 25 h 35"/>
                <a:gd name="T60" fmla="*/ 17 w 31"/>
                <a:gd name="T61" fmla="*/ 27 h 35"/>
                <a:gd name="T62" fmla="*/ 15 w 31"/>
                <a:gd name="T63" fmla="*/ 27 h 35"/>
                <a:gd name="T64" fmla="*/ 15 w 31"/>
                <a:gd name="T65" fmla="*/ 27 h 35"/>
                <a:gd name="T66" fmla="*/ 12 w 31"/>
                <a:gd name="T67" fmla="*/ 27 h 35"/>
                <a:gd name="T68" fmla="*/ 9 w 31"/>
                <a:gd name="T69" fmla="*/ 26 h 35"/>
                <a:gd name="T70" fmla="*/ 9 w 31"/>
                <a:gd name="T71" fmla="*/ 23 h 35"/>
                <a:gd name="T72" fmla="*/ 8 w 31"/>
                <a:gd name="T73" fmla="*/ 19 h 35"/>
                <a:gd name="T74" fmla="*/ 8 w 31"/>
                <a:gd name="T75" fmla="*/ 0 h 35"/>
                <a:gd name="T76" fmla="*/ 0 w 31"/>
                <a:gd name="T77" fmla="*/ 0 h 35"/>
                <a:gd name="T78" fmla="*/ 0 w 31"/>
                <a:gd name="T79" fmla="*/ 20 h 35"/>
                <a:gd name="T80" fmla="*/ 0 w 31"/>
                <a:gd name="T81" fmla="*/ 20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8" y="34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4" name="Freeform 7"/>
            <p:cNvSpPr>
              <a:spLocks/>
            </p:cNvSpPr>
            <p:nvPr userDrawn="1"/>
          </p:nvSpPr>
          <p:spPr bwMode="auto">
            <a:xfrm>
              <a:off x="538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1 w 32"/>
                <a:gd name="T15" fmla="*/ 11 h 35"/>
                <a:gd name="T16" fmla="*/ 14 w 32"/>
                <a:gd name="T17" fmla="*/ 9 h 35"/>
                <a:gd name="T18" fmla="*/ 17 w 32"/>
                <a:gd name="T19" fmla="*/ 8 h 35"/>
                <a:gd name="T20" fmla="*/ 17 w 32"/>
                <a:gd name="T21" fmla="*/ 8 h 35"/>
                <a:gd name="T22" fmla="*/ 19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2 w 32"/>
                <a:gd name="T29" fmla="*/ 17 h 35"/>
                <a:gd name="T30" fmla="*/ 22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1 w 32"/>
                <a:gd name="T39" fmla="*/ 9 h 35"/>
                <a:gd name="T40" fmla="*/ 30 w 32"/>
                <a:gd name="T41" fmla="*/ 5 h 35"/>
                <a:gd name="T42" fmla="*/ 30 w 32"/>
                <a:gd name="T43" fmla="*/ 5 h 35"/>
                <a:gd name="T44" fmla="*/ 29 w 32"/>
                <a:gd name="T45" fmla="*/ 3 h 35"/>
                <a:gd name="T46" fmla="*/ 25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7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8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1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2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1" y="9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5" name="Freeform 8"/>
            <p:cNvSpPr>
              <a:spLocks noEditPoints="1"/>
            </p:cNvSpPr>
            <p:nvPr userDrawn="1"/>
          </p:nvSpPr>
          <p:spPr bwMode="auto">
            <a:xfrm>
              <a:off x="576" y="4222"/>
              <a:ext cx="34" cy="50"/>
            </a:xfrm>
            <a:custGeom>
              <a:avLst/>
              <a:gdLst>
                <a:gd name="T0" fmla="*/ 24 w 34"/>
                <a:gd name="T1" fmla="*/ 0 h 50"/>
                <a:gd name="T2" fmla="*/ 24 w 34"/>
                <a:gd name="T3" fmla="*/ 18 h 50"/>
                <a:gd name="T4" fmla="*/ 24 w 34"/>
                <a:gd name="T5" fmla="*/ 18 h 50"/>
                <a:gd name="T6" fmla="*/ 20 w 34"/>
                <a:gd name="T7" fmla="*/ 15 h 50"/>
                <a:gd name="T8" fmla="*/ 14 w 34"/>
                <a:gd name="T9" fmla="*/ 14 h 50"/>
                <a:gd name="T10" fmla="*/ 14 w 34"/>
                <a:gd name="T11" fmla="*/ 14 h 50"/>
                <a:gd name="T12" fmla="*/ 12 w 34"/>
                <a:gd name="T13" fmla="*/ 14 h 50"/>
                <a:gd name="T14" fmla="*/ 9 w 34"/>
                <a:gd name="T15" fmla="*/ 15 h 50"/>
                <a:gd name="T16" fmla="*/ 7 w 34"/>
                <a:gd name="T17" fmla="*/ 17 h 50"/>
                <a:gd name="T18" fmla="*/ 5 w 34"/>
                <a:gd name="T19" fmla="*/ 19 h 50"/>
                <a:gd name="T20" fmla="*/ 1 w 34"/>
                <a:gd name="T21" fmla="*/ 25 h 50"/>
                <a:gd name="T22" fmla="*/ 0 w 34"/>
                <a:gd name="T23" fmla="*/ 32 h 50"/>
                <a:gd name="T24" fmla="*/ 0 w 34"/>
                <a:gd name="T25" fmla="*/ 32 h 50"/>
                <a:gd name="T26" fmla="*/ 1 w 34"/>
                <a:gd name="T27" fmla="*/ 40 h 50"/>
                <a:gd name="T28" fmla="*/ 5 w 34"/>
                <a:gd name="T29" fmla="*/ 45 h 50"/>
                <a:gd name="T30" fmla="*/ 7 w 34"/>
                <a:gd name="T31" fmla="*/ 47 h 50"/>
                <a:gd name="T32" fmla="*/ 9 w 34"/>
                <a:gd name="T33" fmla="*/ 49 h 50"/>
                <a:gd name="T34" fmla="*/ 12 w 34"/>
                <a:gd name="T35" fmla="*/ 50 h 50"/>
                <a:gd name="T36" fmla="*/ 16 w 34"/>
                <a:gd name="T37" fmla="*/ 50 h 50"/>
                <a:gd name="T38" fmla="*/ 16 w 34"/>
                <a:gd name="T39" fmla="*/ 50 h 50"/>
                <a:gd name="T40" fmla="*/ 19 w 34"/>
                <a:gd name="T41" fmla="*/ 50 h 50"/>
                <a:gd name="T42" fmla="*/ 21 w 34"/>
                <a:gd name="T43" fmla="*/ 49 h 50"/>
                <a:gd name="T44" fmla="*/ 23 w 34"/>
                <a:gd name="T45" fmla="*/ 47 h 50"/>
                <a:gd name="T46" fmla="*/ 25 w 34"/>
                <a:gd name="T47" fmla="*/ 45 h 50"/>
                <a:gd name="T48" fmla="*/ 25 w 34"/>
                <a:gd name="T49" fmla="*/ 45 h 50"/>
                <a:gd name="T50" fmla="*/ 25 w 34"/>
                <a:gd name="T51" fmla="*/ 46 h 50"/>
                <a:gd name="T52" fmla="*/ 25 w 34"/>
                <a:gd name="T53" fmla="*/ 46 h 50"/>
                <a:gd name="T54" fmla="*/ 25 w 34"/>
                <a:gd name="T55" fmla="*/ 49 h 50"/>
                <a:gd name="T56" fmla="*/ 34 w 34"/>
                <a:gd name="T57" fmla="*/ 49 h 50"/>
                <a:gd name="T58" fmla="*/ 34 w 34"/>
                <a:gd name="T59" fmla="*/ 49 h 50"/>
                <a:gd name="T60" fmla="*/ 33 w 34"/>
                <a:gd name="T61" fmla="*/ 39 h 50"/>
                <a:gd name="T62" fmla="*/ 33 w 34"/>
                <a:gd name="T63" fmla="*/ 0 h 50"/>
                <a:gd name="T64" fmla="*/ 24 w 34"/>
                <a:gd name="T65" fmla="*/ 0 h 50"/>
                <a:gd name="T66" fmla="*/ 24 w 34"/>
                <a:gd name="T67" fmla="*/ 0 h 50"/>
                <a:gd name="T68" fmla="*/ 24 w 34"/>
                <a:gd name="T69" fmla="*/ 32 h 50"/>
                <a:gd name="T70" fmla="*/ 24 w 34"/>
                <a:gd name="T71" fmla="*/ 32 h 50"/>
                <a:gd name="T72" fmla="*/ 23 w 34"/>
                <a:gd name="T73" fmla="*/ 36 h 50"/>
                <a:gd name="T74" fmla="*/ 22 w 34"/>
                <a:gd name="T75" fmla="*/ 40 h 50"/>
                <a:gd name="T76" fmla="*/ 20 w 34"/>
                <a:gd name="T77" fmla="*/ 42 h 50"/>
                <a:gd name="T78" fmla="*/ 17 w 34"/>
                <a:gd name="T79" fmla="*/ 43 h 50"/>
                <a:gd name="T80" fmla="*/ 17 w 34"/>
                <a:gd name="T81" fmla="*/ 43 h 50"/>
                <a:gd name="T82" fmla="*/ 13 w 34"/>
                <a:gd name="T83" fmla="*/ 42 h 50"/>
                <a:gd name="T84" fmla="*/ 11 w 34"/>
                <a:gd name="T85" fmla="*/ 40 h 50"/>
                <a:gd name="T86" fmla="*/ 10 w 34"/>
                <a:gd name="T87" fmla="*/ 36 h 50"/>
                <a:gd name="T88" fmla="*/ 9 w 34"/>
                <a:gd name="T89" fmla="*/ 32 h 50"/>
                <a:gd name="T90" fmla="*/ 9 w 34"/>
                <a:gd name="T91" fmla="*/ 32 h 50"/>
                <a:gd name="T92" fmla="*/ 10 w 34"/>
                <a:gd name="T93" fmla="*/ 28 h 50"/>
                <a:gd name="T94" fmla="*/ 11 w 34"/>
                <a:gd name="T95" fmla="*/ 25 h 50"/>
                <a:gd name="T96" fmla="*/ 13 w 34"/>
                <a:gd name="T97" fmla="*/ 23 h 50"/>
                <a:gd name="T98" fmla="*/ 17 w 34"/>
                <a:gd name="T99" fmla="*/ 22 h 50"/>
                <a:gd name="T100" fmla="*/ 17 w 34"/>
                <a:gd name="T101" fmla="*/ 22 h 50"/>
                <a:gd name="T102" fmla="*/ 20 w 34"/>
                <a:gd name="T103" fmla="*/ 23 h 50"/>
                <a:gd name="T104" fmla="*/ 22 w 34"/>
                <a:gd name="T105" fmla="*/ 25 h 50"/>
                <a:gd name="T106" fmla="*/ 23 w 34"/>
                <a:gd name="T107" fmla="*/ 28 h 50"/>
                <a:gd name="T108" fmla="*/ 24 w 34"/>
                <a:gd name="T109" fmla="*/ 32 h 50"/>
                <a:gd name="T110" fmla="*/ 24 w 34"/>
                <a:gd name="T111" fmla="*/ 32 h 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" h="50">
                  <a:moveTo>
                    <a:pt x="24" y="0"/>
                  </a:moveTo>
                  <a:lnTo>
                    <a:pt x="24" y="18"/>
                  </a:lnTo>
                  <a:lnTo>
                    <a:pt x="20" y="15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34" y="49"/>
                  </a:lnTo>
                  <a:lnTo>
                    <a:pt x="33" y="39"/>
                  </a:lnTo>
                  <a:lnTo>
                    <a:pt x="33" y="0"/>
                  </a:lnTo>
                  <a:lnTo>
                    <a:pt x="24" y="0"/>
                  </a:lnTo>
                  <a:close/>
                  <a:moveTo>
                    <a:pt x="24" y="32"/>
                  </a:moveTo>
                  <a:lnTo>
                    <a:pt x="24" y="32"/>
                  </a:lnTo>
                  <a:lnTo>
                    <a:pt x="23" y="36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3" y="28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6" name="Freeform 9"/>
            <p:cNvSpPr>
              <a:spLocks noEditPoints="1"/>
            </p:cNvSpPr>
            <p:nvPr userDrawn="1"/>
          </p:nvSpPr>
          <p:spPr bwMode="auto">
            <a:xfrm>
              <a:off x="616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7 w 33"/>
                <a:gd name="T17" fmla="*/ 0 h 36"/>
                <a:gd name="T18" fmla="*/ 17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3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3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7" name="Freeform 10"/>
            <p:cNvSpPr>
              <a:spLocks/>
            </p:cNvSpPr>
            <p:nvPr userDrawn="1"/>
          </p:nvSpPr>
          <p:spPr bwMode="auto">
            <a:xfrm>
              <a:off x="653" y="4236"/>
              <a:ext cx="30" cy="36"/>
            </a:xfrm>
            <a:custGeom>
              <a:avLst/>
              <a:gdLst>
                <a:gd name="T0" fmla="*/ 16 w 30"/>
                <a:gd name="T1" fmla="*/ 0 h 36"/>
                <a:gd name="T2" fmla="*/ 16 w 30"/>
                <a:gd name="T3" fmla="*/ 0 h 36"/>
                <a:gd name="T4" fmla="*/ 10 w 30"/>
                <a:gd name="T5" fmla="*/ 0 h 36"/>
                <a:gd name="T6" fmla="*/ 5 w 30"/>
                <a:gd name="T7" fmla="*/ 3 h 36"/>
                <a:gd name="T8" fmla="*/ 3 w 30"/>
                <a:gd name="T9" fmla="*/ 6 h 36"/>
                <a:gd name="T10" fmla="*/ 2 w 30"/>
                <a:gd name="T11" fmla="*/ 11 h 36"/>
                <a:gd name="T12" fmla="*/ 2 w 30"/>
                <a:gd name="T13" fmla="*/ 11 h 36"/>
                <a:gd name="T14" fmla="*/ 2 w 30"/>
                <a:gd name="T15" fmla="*/ 14 h 36"/>
                <a:gd name="T16" fmla="*/ 4 w 30"/>
                <a:gd name="T17" fmla="*/ 17 h 36"/>
                <a:gd name="T18" fmla="*/ 7 w 30"/>
                <a:gd name="T19" fmla="*/ 19 h 36"/>
                <a:gd name="T20" fmla="*/ 12 w 30"/>
                <a:gd name="T21" fmla="*/ 20 h 36"/>
                <a:gd name="T22" fmla="*/ 16 w 30"/>
                <a:gd name="T23" fmla="*/ 22 h 36"/>
                <a:gd name="T24" fmla="*/ 16 w 30"/>
                <a:gd name="T25" fmla="*/ 22 h 36"/>
                <a:gd name="T26" fmla="*/ 21 w 30"/>
                <a:gd name="T27" fmla="*/ 24 h 36"/>
                <a:gd name="T28" fmla="*/ 21 w 30"/>
                <a:gd name="T29" fmla="*/ 25 h 36"/>
                <a:gd name="T30" fmla="*/ 22 w 30"/>
                <a:gd name="T31" fmla="*/ 26 h 36"/>
                <a:gd name="T32" fmla="*/ 22 w 30"/>
                <a:gd name="T33" fmla="*/ 26 h 36"/>
                <a:gd name="T34" fmla="*/ 21 w 30"/>
                <a:gd name="T35" fmla="*/ 28 h 36"/>
                <a:gd name="T36" fmla="*/ 20 w 30"/>
                <a:gd name="T37" fmla="*/ 29 h 36"/>
                <a:gd name="T38" fmla="*/ 16 w 30"/>
                <a:gd name="T39" fmla="*/ 30 h 36"/>
                <a:gd name="T40" fmla="*/ 16 w 30"/>
                <a:gd name="T41" fmla="*/ 30 h 36"/>
                <a:gd name="T42" fmla="*/ 13 w 30"/>
                <a:gd name="T43" fmla="*/ 29 h 36"/>
                <a:gd name="T44" fmla="*/ 11 w 30"/>
                <a:gd name="T45" fmla="*/ 28 h 36"/>
                <a:gd name="T46" fmla="*/ 10 w 30"/>
                <a:gd name="T47" fmla="*/ 27 h 36"/>
                <a:gd name="T48" fmla="*/ 9 w 30"/>
                <a:gd name="T49" fmla="*/ 24 h 36"/>
                <a:gd name="T50" fmla="*/ 0 w 30"/>
                <a:gd name="T51" fmla="*/ 24 h 36"/>
                <a:gd name="T52" fmla="*/ 0 w 30"/>
                <a:gd name="T53" fmla="*/ 25 h 36"/>
                <a:gd name="T54" fmla="*/ 0 w 30"/>
                <a:gd name="T55" fmla="*/ 25 h 36"/>
                <a:gd name="T56" fmla="*/ 1 w 30"/>
                <a:gd name="T57" fmla="*/ 30 h 36"/>
                <a:gd name="T58" fmla="*/ 4 w 30"/>
                <a:gd name="T59" fmla="*/ 33 h 36"/>
                <a:gd name="T60" fmla="*/ 10 w 30"/>
                <a:gd name="T61" fmla="*/ 35 h 36"/>
                <a:gd name="T62" fmla="*/ 16 w 30"/>
                <a:gd name="T63" fmla="*/ 36 h 36"/>
                <a:gd name="T64" fmla="*/ 16 w 30"/>
                <a:gd name="T65" fmla="*/ 36 h 36"/>
                <a:gd name="T66" fmla="*/ 22 w 30"/>
                <a:gd name="T67" fmla="*/ 35 h 36"/>
                <a:gd name="T68" fmla="*/ 27 w 30"/>
                <a:gd name="T69" fmla="*/ 33 h 36"/>
                <a:gd name="T70" fmla="*/ 29 w 30"/>
                <a:gd name="T71" fmla="*/ 30 h 36"/>
                <a:gd name="T72" fmla="*/ 30 w 30"/>
                <a:gd name="T73" fmla="*/ 26 h 36"/>
                <a:gd name="T74" fmla="*/ 30 w 30"/>
                <a:gd name="T75" fmla="*/ 26 h 36"/>
                <a:gd name="T76" fmla="*/ 30 w 30"/>
                <a:gd name="T77" fmla="*/ 22 h 36"/>
                <a:gd name="T78" fmla="*/ 29 w 30"/>
                <a:gd name="T79" fmla="*/ 20 h 36"/>
                <a:gd name="T80" fmla="*/ 29 w 30"/>
                <a:gd name="T81" fmla="*/ 20 h 36"/>
                <a:gd name="T82" fmla="*/ 26 w 30"/>
                <a:gd name="T83" fmla="*/ 17 h 36"/>
                <a:gd name="T84" fmla="*/ 20 w 30"/>
                <a:gd name="T85" fmla="*/ 15 h 36"/>
                <a:gd name="T86" fmla="*/ 20 w 30"/>
                <a:gd name="T87" fmla="*/ 15 h 36"/>
                <a:gd name="T88" fmla="*/ 12 w 30"/>
                <a:gd name="T89" fmla="*/ 13 h 36"/>
                <a:gd name="T90" fmla="*/ 11 w 30"/>
                <a:gd name="T91" fmla="*/ 12 h 36"/>
                <a:gd name="T92" fmla="*/ 11 w 30"/>
                <a:gd name="T93" fmla="*/ 10 h 36"/>
                <a:gd name="T94" fmla="*/ 11 w 30"/>
                <a:gd name="T95" fmla="*/ 10 h 36"/>
                <a:gd name="T96" fmla="*/ 11 w 30"/>
                <a:gd name="T97" fmla="*/ 9 h 36"/>
                <a:gd name="T98" fmla="*/ 12 w 30"/>
                <a:gd name="T99" fmla="*/ 8 h 36"/>
                <a:gd name="T100" fmla="*/ 15 w 30"/>
                <a:gd name="T101" fmla="*/ 6 h 36"/>
                <a:gd name="T102" fmla="*/ 15 w 30"/>
                <a:gd name="T103" fmla="*/ 6 h 36"/>
                <a:gd name="T104" fmla="*/ 18 w 30"/>
                <a:gd name="T105" fmla="*/ 6 h 36"/>
                <a:gd name="T106" fmla="*/ 20 w 30"/>
                <a:gd name="T107" fmla="*/ 8 h 36"/>
                <a:gd name="T108" fmla="*/ 21 w 30"/>
                <a:gd name="T109" fmla="*/ 10 h 36"/>
                <a:gd name="T110" fmla="*/ 22 w 30"/>
                <a:gd name="T111" fmla="*/ 12 h 36"/>
                <a:gd name="T112" fmla="*/ 30 w 30"/>
                <a:gd name="T113" fmla="*/ 12 h 36"/>
                <a:gd name="T114" fmla="*/ 30 w 30"/>
                <a:gd name="T115" fmla="*/ 12 h 36"/>
                <a:gd name="T116" fmla="*/ 29 w 30"/>
                <a:gd name="T117" fmla="*/ 6 h 36"/>
                <a:gd name="T118" fmla="*/ 26 w 30"/>
                <a:gd name="T119" fmla="*/ 3 h 36"/>
                <a:gd name="T120" fmla="*/ 22 w 30"/>
                <a:gd name="T121" fmla="*/ 0 h 36"/>
                <a:gd name="T122" fmla="*/ 16 w 30"/>
                <a:gd name="T123" fmla="*/ 0 h 36"/>
                <a:gd name="T124" fmla="*/ 16 w 30"/>
                <a:gd name="T125" fmla="*/ 0 h 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10" y="35"/>
                  </a:lnTo>
                  <a:lnTo>
                    <a:pt x="16" y="36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9" y="20"/>
                  </a:lnTo>
                  <a:lnTo>
                    <a:pt x="26" y="17"/>
                  </a:lnTo>
                  <a:lnTo>
                    <a:pt x="20" y="15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8" name="Freeform 11"/>
            <p:cNvSpPr>
              <a:spLocks noEditPoints="1"/>
            </p:cNvSpPr>
            <p:nvPr userDrawn="1"/>
          </p:nvSpPr>
          <p:spPr bwMode="auto">
            <a:xfrm>
              <a:off x="689" y="4236"/>
              <a:ext cx="31" cy="36"/>
            </a:xfrm>
            <a:custGeom>
              <a:avLst/>
              <a:gdLst>
                <a:gd name="T0" fmla="*/ 16 w 31"/>
                <a:gd name="T1" fmla="*/ 8 h 36"/>
                <a:gd name="T2" fmla="*/ 20 w 31"/>
                <a:gd name="T3" fmla="*/ 9 h 36"/>
                <a:gd name="T4" fmla="*/ 21 w 31"/>
                <a:gd name="T5" fmla="*/ 13 h 36"/>
                <a:gd name="T6" fmla="*/ 20 w 31"/>
                <a:gd name="T7" fmla="*/ 13 h 36"/>
                <a:gd name="T8" fmla="*/ 14 w 31"/>
                <a:gd name="T9" fmla="*/ 14 h 36"/>
                <a:gd name="T10" fmla="*/ 8 w 31"/>
                <a:gd name="T11" fmla="*/ 16 h 36"/>
                <a:gd name="T12" fmla="*/ 4 w 31"/>
                <a:gd name="T13" fmla="*/ 18 h 36"/>
                <a:gd name="T14" fmla="*/ 1 w 31"/>
                <a:gd name="T15" fmla="*/ 22 h 36"/>
                <a:gd name="T16" fmla="*/ 0 w 31"/>
                <a:gd name="T17" fmla="*/ 27 h 36"/>
                <a:gd name="T18" fmla="*/ 3 w 31"/>
                <a:gd name="T19" fmla="*/ 33 h 36"/>
                <a:gd name="T20" fmla="*/ 13 w 31"/>
                <a:gd name="T21" fmla="*/ 36 h 36"/>
                <a:gd name="T22" fmla="*/ 16 w 31"/>
                <a:gd name="T23" fmla="*/ 36 h 36"/>
                <a:gd name="T24" fmla="*/ 20 w 31"/>
                <a:gd name="T25" fmla="*/ 33 h 36"/>
                <a:gd name="T26" fmla="*/ 22 w 31"/>
                <a:gd name="T27" fmla="*/ 31 h 36"/>
                <a:gd name="T28" fmla="*/ 22 w 31"/>
                <a:gd name="T29" fmla="*/ 32 h 36"/>
                <a:gd name="T30" fmla="*/ 31 w 31"/>
                <a:gd name="T31" fmla="*/ 35 h 36"/>
                <a:gd name="T32" fmla="*/ 30 w 31"/>
                <a:gd name="T33" fmla="*/ 32 h 36"/>
                <a:gd name="T34" fmla="*/ 30 w 31"/>
                <a:gd name="T35" fmla="*/ 14 h 36"/>
                <a:gd name="T36" fmla="*/ 30 w 31"/>
                <a:gd name="T37" fmla="*/ 9 h 36"/>
                <a:gd name="T38" fmla="*/ 29 w 31"/>
                <a:gd name="T39" fmla="*/ 5 h 36"/>
                <a:gd name="T40" fmla="*/ 25 w 31"/>
                <a:gd name="T41" fmla="*/ 1 h 36"/>
                <a:gd name="T42" fmla="*/ 17 w 31"/>
                <a:gd name="T43" fmla="*/ 0 h 36"/>
                <a:gd name="T44" fmla="*/ 12 w 31"/>
                <a:gd name="T45" fmla="*/ 0 h 36"/>
                <a:gd name="T46" fmla="*/ 6 w 31"/>
                <a:gd name="T47" fmla="*/ 2 h 36"/>
                <a:gd name="T48" fmla="*/ 3 w 31"/>
                <a:gd name="T49" fmla="*/ 5 h 36"/>
                <a:gd name="T50" fmla="*/ 9 w 31"/>
                <a:gd name="T51" fmla="*/ 11 h 36"/>
                <a:gd name="T52" fmla="*/ 11 w 31"/>
                <a:gd name="T53" fmla="*/ 10 h 36"/>
                <a:gd name="T54" fmla="*/ 16 w 31"/>
                <a:gd name="T55" fmla="*/ 8 h 36"/>
                <a:gd name="T56" fmla="*/ 21 w 31"/>
                <a:gd name="T57" fmla="*/ 20 h 36"/>
                <a:gd name="T58" fmla="*/ 20 w 31"/>
                <a:gd name="T59" fmla="*/ 25 h 36"/>
                <a:gd name="T60" fmla="*/ 18 w 31"/>
                <a:gd name="T61" fmla="*/ 29 h 36"/>
                <a:gd name="T62" fmla="*/ 15 w 31"/>
                <a:gd name="T63" fmla="*/ 29 h 36"/>
                <a:gd name="T64" fmla="*/ 11 w 31"/>
                <a:gd name="T65" fmla="*/ 28 h 36"/>
                <a:gd name="T66" fmla="*/ 9 w 31"/>
                <a:gd name="T67" fmla="*/ 26 h 36"/>
                <a:gd name="T68" fmla="*/ 9 w 31"/>
                <a:gd name="T69" fmla="*/ 22 h 36"/>
                <a:gd name="T70" fmla="*/ 16 w 31"/>
                <a:gd name="T71" fmla="*/ 20 h 36"/>
                <a:gd name="T72" fmla="*/ 21 w 31"/>
                <a:gd name="T73" fmla="*/ 2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" h="36">
                  <a:moveTo>
                    <a:pt x="16" y="8"/>
                  </a:moveTo>
                  <a:lnTo>
                    <a:pt x="16" y="8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7" y="35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2" y="35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14"/>
                  </a:lnTo>
                  <a:lnTo>
                    <a:pt x="30" y="9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6" y="8"/>
                  </a:lnTo>
                  <a:close/>
                  <a:moveTo>
                    <a:pt x="21" y="20"/>
                  </a:moveTo>
                  <a:lnTo>
                    <a:pt x="21" y="20"/>
                  </a:lnTo>
                  <a:lnTo>
                    <a:pt x="20" y="25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9" name="Freeform 12"/>
            <p:cNvSpPr>
              <a:spLocks noEditPoints="1"/>
            </p:cNvSpPr>
            <p:nvPr userDrawn="1"/>
          </p:nvSpPr>
          <p:spPr bwMode="auto">
            <a:xfrm>
              <a:off x="724" y="4236"/>
              <a:ext cx="37" cy="50"/>
            </a:xfrm>
            <a:custGeom>
              <a:avLst/>
              <a:gdLst>
                <a:gd name="T0" fmla="*/ 25 w 37"/>
                <a:gd name="T1" fmla="*/ 1 h 50"/>
                <a:gd name="T2" fmla="*/ 19 w 37"/>
                <a:gd name="T3" fmla="*/ 0 h 50"/>
                <a:gd name="T4" fmla="*/ 8 w 37"/>
                <a:gd name="T5" fmla="*/ 3 h 50"/>
                <a:gd name="T6" fmla="*/ 4 w 37"/>
                <a:gd name="T7" fmla="*/ 12 h 50"/>
                <a:gd name="T8" fmla="*/ 5 w 37"/>
                <a:gd name="T9" fmla="*/ 15 h 50"/>
                <a:gd name="T10" fmla="*/ 7 w 37"/>
                <a:gd name="T11" fmla="*/ 20 h 50"/>
                <a:gd name="T12" fmla="*/ 10 w 37"/>
                <a:gd name="T13" fmla="*/ 22 h 50"/>
                <a:gd name="T14" fmla="*/ 4 w 37"/>
                <a:gd name="T15" fmla="*/ 26 h 50"/>
                <a:gd name="T16" fmla="*/ 4 w 37"/>
                <a:gd name="T17" fmla="*/ 28 h 50"/>
                <a:gd name="T18" fmla="*/ 8 w 37"/>
                <a:gd name="T19" fmla="*/ 32 h 50"/>
                <a:gd name="T20" fmla="*/ 5 w 37"/>
                <a:gd name="T21" fmla="*/ 33 h 50"/>
                <a:gd name="T22" fmla="*/ 0 w 37"/>
                <a:gd name="T23" fmla="*/ 37 h 50"/>
                <a:gd name="T24" fmla="*/ 0 w 37"/>
                <a:gd name="T25" fmla="*/ 40 h 50"/>
                <a:gd name="T26" fmla="*/ 1 w 37"/>
                <a:gd name="T27" fmla="*/ 44 h 50"/>
                <a:gd name="T28" fmla="*/ 11 w 37"/>
                <a:gd name="T29" fmla="*/ 49 h 50"/>
                <a:gd name="T30" fmla="*/ 18 w 37"/>
                <a:gd name="T31" fmla="*/ 50 h 50"/>
                <a:gd name="T32" fmla="*/ 31 w 37"/>
                <a:gd name="T33" fmla="*/ 47 h 50"/>
                <a:gd name="T34" fmla="*/ 36 w 37"/>
                <a:gd name="T35" fmla="*/ 38 h 50"/>
                <a:gd name="T36" fmla="*/ 35 w 37"/>
                <a:gd name="T37" fmla="*/ 34 h 50"/>
                <a:gd name="T38" fmla="*/ 32 w 37"/>
                <a:gd name="T39" fmla="*/ 31 h 50"/>
                <a:gd name="T40" fmla="*/ 20 w 37"/>
                <a:gd name="T41" fmla="*/ 28 h 50"/>
                <a:gd name="T42" fmla="*/ 13 w 37"/>
                <a:gd name="T43" fmla="*/ 27 h 50"/>
                <a:gd name="T44" fmla="*/ 12 w 37"/>
                <a:gd name="T45" fmla="*/ 26 h 50"/>
                <a:gd name="T46" fmla="*/ 13 w 37"/>
                <a:gd name="T47" fmla="*/ 25 h 50"/>
                <a:gd name="T48" fmla="*/ 20 w 37"/>
                <a:gd name="T49" fmla="*/ 24 h 50"/>
                <a:gd name="T50" fmla="*/ 25 w 37"/>
                <a:gd name="T51" fmla="*/ 22 h 50"/>
                <a:gd name="T52" fmla="*/ 31 w 37"/>
                <a:gd name="T53" fmla="*/ 17 h 50"/>
                <a:gd name="T54" fmla="*/ 32 w 37"/>
                <a:gd name="T55" fmla="*/ 14 h 50"/>
                <a:gd name="T56" fmla="*/ 30 w 37"/>
                <a:gd name="T57" fmla="*/ 8 h 50"/>
                <a:gd name="T58" fmla="*/ 37 w 37"/>
                <a:gd name="T59" fmla="*/ 1 h 50"/>
                <a:gd name="T60" fmla="*/ 25 w 37"/>
                <a:gd name="T61" fmla="*/ 1 h 50"/>
                <a:gd name="T62" fmla="*/ 24 w 37"/>
                <a:gd name="T63" fmla="*/ 12 h 50"/>
                <a:gd name="T64" fmla="*/ 22 w 37"/>
                <a:gd name="T65" fmla="*/ 16 h 50"/>
                <a:gd name="T66" fmla="*/ 18 w 37"/>
                <a:gd name="T67" fmla="*/ 17 h 50"/>
                <a:gd name="T68" fmla="*/ 15 w 37"/>
                <a:gd name="T69" fmla="*/ 17 h 50"/>
                <a:gd name="T70" fmla="*/ 12 w 37"/>
                <a:gd name="T71" fmla="*/ 14 h 50"/>
                <a:gd name="T72" fmla="*/ 11 w 37"/>
                <a:gd name="T73" fmla="*/ 12 h 50"/>
                <a:gd name="T74" fmla="*/ 13 w 37"/>
                <a:gd name="T75" fmla="*/ 9 h 50"/>
                <a:gd name="T76" fmla="*/ 18 w 37"/>
                <a:gd name="T77" fmla="*/ 6 h 50"/>
                <a:gd name="T78" fmla="*/ 20 w 37"/>
                <a:gd name="T79" fmla="*/ 8 h 50"/>
                <a:gd name="T80" fmla="*/ 23 w 37"/>
                <a:gd name="T81" fmla="*/ 10 h 50"/>
                <a:gd name="T82" fmla="*/ 24 w 37"/>
                <a:gd name="T83" fmla="*/ 12 h 50"/>
                <a:gd name="T84" fmla="*/ 26 w 37"/>
                <a:gd name="T85" fmla="*/ 40 h 50"/>
                <a:gd name="T86" fmla="*/ 24 w 37"/>
                <a:gd name="T87" fmla="*/ 43 h 50"/>
                <a:gd name="T88" fmla="*/ 18 w 37"/>
                <a:gd name="T89" fmla="*/ 44 h 50"/>
                <a:gd name="T90" fmla="*/ 14 w 37"/>
                <a:gd name="T91" fmla="*/ 44 h 50"/>
                <a:gd name="T92" fmla="*/ 9 w 37"/>
                <a:gd name="T93" fmla="*/ 41 h 50"/>
                <a:gd name="T94" fmla="*/ 8 w 37"/>
                <a:gd name="T95" fmla="*/ 40 h 50"/>
                <a:gd name="T96" fmla="*/ 10 w 37"/>
                <a:gd name="T97" fmla="*/ 36 h 50"/>
                <a:gd name="T98" fmla="*/ 17 w 37"/>
                <a:gd name="T99" fmla="*/ 35 h 50"/>
                <a:gd name="T100" fmla="*/ 18 w 37"/>
                <a:gd name="T101" fmla="*/ 35 h 50"/>
                <a:gd name="T102" fmla="*/ 22 w 37"/>
                <a:gd name="T103" fmla="*/ 35 h 50"/>
                <a:gd name="T104" fmla="*/ 26 w 37"/>
                <a:gd name="T105" fmla="*/ 37 h 50"/>
                <a:gd name="T106" fmla="*/ 26 w 37"/>
                <a:gd name="T107" fmla="*/ 40 h 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7" h="50">
                  <a:moveTo>
                    <a:pt x="25" y="1"/>
                  </a:move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8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5" y="47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25" y="49"/>
                  </a:lnTo>
                  <a:lnTo>
                    <a:pt x="31" y="47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5" y="34"/>
                  </a:lnTo>
                  <a:lnTo>
                    <a:pt x="32" y="31"/>
                  </a:lnTo>
                  <a:lnTo>
                    <a:pt x="27" y="29"/>
                  </a:lnTo>
                  <a:lnTo>
                    <a:pt x="20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31" y="17"/>
                  </a:lnTo>
                  <a:lnTo>
                    <a:pt x="32" y="14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37" y="8"/>
                  </a:lnTo>
                  <a:lnTo>
                    <a:pt x="37" y="1"/>
                  </a:lnTo>
                  <a:lnTo>
                    <a:pt x="25" y="1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2"/>
                  </a:lnTo>
                  <a:close/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10" y="36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4" y="36"/>
                  </a:lnTo>
                  <a:lnTo>
                    <a:pt x="26" y="37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0" name="Freeform 13"/>
            <p:cNvSpPr>
              <a:spLocks noEditPoints="1"/>
            </p:cNvSpPr>
            <p:nvPr userDrawn="1"/>
          </p:nvSpPr>
          <p:spPr bwMode="auto">
            <a:xfrm>
              <a:off x="764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8 w 33"/>
                <a:gd name="T17" fmla="*/ 0 h 36"/>
                <a:gd name="T18" fmla="*/ 18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2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2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1" name="Freeform 14"/>
            <p:cNvSpPr>
              <a:spLocks/>
            </p:cNvSpPr>
            <p:nvPr userDrawn="1"/>
          </p:nvSpPr>
          <p:spPr bwMode="auto">
            <a:xfrm>
              <a:off x="803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2 w 32"/>
                <a:gd name="T15" fmla="*/ 11 h 35"/>
                <a:gd name="T16" fmla="*/ 13 w 32"/>
                <a:gd name="T17" fmla="*/ 9 h 35"/>
                <a:gd name="T18" fmla="*/ 16 w 32"/>
                <a:gd name="T19" fmla="*/ 8 h 35"/>
                <a:gd name="T20" fmla="*/ 16 w 32"/>
                <a:gd name="T21" fmla="*/ 8 h 35"/>
                <a:gd name="T22" fmla="*/ 20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3 w 32"/>
                <a:gd name="T29" fmla="*/ 17 h 35"/>
                <a:gd name="T30" fmla="*/ 23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2 w 32"/>
                <a:gd name="T39" fmla="*/ 9 h 35"/>
                <a:gd name="T40" fmla="*/ 29 w 32"/>
                <a:gd name="T41" fmla="*/ 5 h 35"/>
                <a:gd name="T42" fmla="*/ 29 w 32"/>
                <a:gd name="T43" fmla="*/ 5 h 35"/>
                <a:gd name="T44" fmla="*/ 28 w 32"/>
                <a:gd name="T45" fmla="*/ 3 h 35"/>
                <a:gd name="T46" fmla="*/ 26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6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9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0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3" y="17"/>
                  </a:lnTo>
                  <a:lnTo>
                    <a:pt x="23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2" name="Freeform 15"/>
            <p:cNvSpPr>
              <a:spLocks/>
            </p:cNvSpPr>
            <p:nvPr userDrawn="1"/>
          </p:nvSpPr>
          <p:spPr bwMode="auto">
            <a:xfrm>
              <a:off x="840" y="4226"/>
              <a:ext cx="24" cy="46"/>
            </a:xfrm>
            <a:custGeom>
              <a:avLst/>
              <a:gdLst>
                <a:gd name="T0" fmla="*/ 15 w 24"/>
                <a:gd name="T1" fmla="*/ 0 h 46"/>
                <a:gd name="T2" fmla="*/ 6 w 24"/>
                <a:gd name="T3" fmla="*/ 0 h 46"/>
                <a:gd name="T4" fmla="*/ 6 w 24"/>
                <a:gd name="T5" fmla="*/ 11 h 46"/>
                <a:gd name="T6" fmla="*/ 0 w 24"/>
                <a:gd name="T7" fmla="*/ 11 h 46"/>
                <a:gd name="T8" fmla="*/ 0 w 24"/>
                <a:gd name="T9" fmla="*/ 18 h 46"/>
                <a:gd name="T10" fmla="*/ 5 w 24"/>
                <a:gd name="T11" fmla="*/ 18 h 46"/>
                <a:gd name="T12" fmla="*/ 5 w 24"/>
                <a:gd name="T13" fmla="*/ 31 h 46"/>
                <a:gd name="T14" fmla="*/ 5 w 24"/>
                <a:gd name="T15" fmla="*/ 31 h 46"/>
                <a:gd name="T16" fmla="*/ 5 w 24"/>
                <a:gd name="T17" fmla="*/ 35 h 46"/>
                <a:gd name="T18" fmla="*/ 5 w 24"/>
                <a:gd name="T19" fmla="*/ 35 h 46"/>
                <a:gd name="T20" fmla="*/ 5 w 24"/>
                <a:gd name="T21" fmla="*/ 40 h 46"/>
                <a:gd name="T22" fmla="*/ 7 w 24"/>
                <a:gd name="T23" fmla="*/ 43 h 46"/>
                <a:gd name="T24" fmla="*/ 7 w 24"/>
                <a:gd name="T25" fmla="*/ 43 h 46"/>
                <a:gd name="T26" fmla="*/ 11 w 24"/>
                <a:gd name="T27" fmla="*/ 45 h 46"/>
                <a:gd name="T28" fmla="*/ 15 w 24"/>
                <a:gd name="T29" fmla="*/ 46 h 46"/>
                <a:gd name="T30" fmla="*/ 15 w 24"/>
                <a:gd name="T31" fmla="*/ 46 h 46"/>
                <a:gd name="T32" fmla="*/ 19 w 24"/>
                <a:gd name="T33" fmla="*/ 46 h 46"/>
                <a:gd name="T34" fmla="*/ 24 w 24"/>
                <a:gd name="T35" fmla="*/ 44 h 46"/>
                <a:gd name="T36" fmla="*/ 24 w 24"/>
                <a:gd name="T37" fmla="*/ 37 h 46"/>
                <a:gd name="T38" fmla="*/ 24 w 24"/>
                <a:gd name="T39" fmla="*/ 37 h 46"/>
                <a:gd name="T40" fmla="*/ 18 w 24"/>
                <a:gd name="T41" fmla="*/ 38 h 46"/>
                <a:gd name="T42" fmla="*/ 18 w 24"/>
                <a:gd name="T43" fmla="*/ 38 h 46"/>
                <a:gd name="T44" fmla="*/ 16 w 24"/>
                <a:gd name="T45" fmla="*/ 38 h 46"/>
                <a:gd name="T46" fmla="*/ 15 w 24"/>
                <a:gd name="T47" fmla="*/ 38 h 46"/>
                <a:gd name="T48" fmla="*/ 15 w 24"/>
                <a:gd name="T49" fmla="*/ 34 h 46"/>
                <a:gd name="T50" fmla="*/ 15 w 24"/>
                <a:gd name="T51" fmla="*/ 34 h 46"/>
                <a:gd name="T52" fmla="*/ 15 w 24"/>
                <a:gd name="T53" fmla="*/ 31 h 46"/>
                <a:gd name="T54" fmla="*/ 15 w 24"/>
                <a:gd name="T55" fmla="*/ 18 h 46"/>
                <a:gd name="T56" fmla="*/ 23 w 24"/>
                <a:gd name="T57" fmla="*/ 18 h 46"/>
                <a:gd name="T58" fmla="*/ 23 w 24"/>
                <a:gd name="T59" fmla="*/ 11 h 46"/>
                <a:gd name="T60" fmla="*/ 15 w 24"/>
                <a:gd name="T61" fmla="*/ 11 h 46"/>
                <a:gd name="T62" fmla="*/ 15 w 24"/>
                <a:gd name="T63" fmla="*/ 0 h 46"/>
                <a:gd name="T64" fmla="*/ 15 w 24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" h="46">
                  <a:moveTo>
                    <a:pt x="15" y="0"/>
                  </a:moveTo>
                  <a:lnTo>
                    <a:pt x="6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4" y="44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18"/>
                  </a:lnTo>
                  <a:lnTo>
                    <a:pt x="23" y="18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3" name="Freeform 16"/>
            <p:cNvSpPr>
              <a:spLocks/>
            </p:cNvSpPr>
            <p:nvPr userDrawn="1"/>
          </p:nvSpPr>
          <p:spPr bwMode="auto">
            <a:xfrm>
              <a:off x="869" y="4237"/>
              <a:ext cx="32" cy="35"/>
            </a:xfrm>
            <a:custGeom>
              <a:avLst/>
              <a:gdLst>
                <a:gd name="T0" fmla="*/ 0 w 32"/>
                <a:gd name="T1" fmla="*/ 20 h 35"/>
                <a:gd name="T2" fmla="*/ 0 w 32"/>
                <a:gd name="T3" fmla="*/ 20 h 35"/>
                <a:gd name="T4" fmla="*/ 0 w 32"/>
                <a:gd name="T5" fmla="*/ 25 h 35"/>
                <a:gd name="T6" fmla="*/ 1 w 32"/>
                <a:gd name="T7" fmla="*/ 28 h 35"/>
                <a:gd name="T8" fmla="*/ 1 w 32"/>
                <a:gd name="T9" fmla="*/ 28 h 35"/>
                <a:gd name="T10" fmla="*/ 3 w 32"/>
                <a:gd name="T11" fmla="*/ 31 h 35"/>
                <a:gd name="T12" fmla="*/ 5 w 32"/>
                <a:gd name="T13" fmla="*/ 33 h 35"/>
                <a:gd name="T14" fmla="*/ 9 w 32"/>
                <a:gd name="T15" fmla="*/ 34 h 35"/>
                <a:gd name="T16" fmla="*/ 13 w 32"/>
                <a:gd name="T17" fmla="*/ 35 h 35"/>
                <a:gd name="T18" fmla="*/ 13 w 32"/>
                <a:gd name="T19" fmla="*/ 35 h 35"/>
                <a:gd name="T20" fmla="*/ 16 w 32"/>
                <a:gd name="T21" fmla="*/ 35 h 35"/>
                <a:gd name="T22" fmla="*/ 18 w 32"/>
                <a:gd name="T23" fmla="*/ 34 h 35"/>
                <a:gd name="T24" fmla="*/ 21 w 32"/>
                <a:gd name="T25" fmla="*/ 32 h 35"/>
                <a:gd name="T26" fmla="*/ 23 w 32"/>
                <a:gd name="T27" fmla="*/ 30 h 35"/>
                <a:gd name="T28" fmla="*/ 23 w 32"/>
                <a:gd name="T29" fmla="*/ 30 h 35"/>
                <a:gd name="T30" fmla="*/ 24 w 32"/>
                <a:gd name="T31" fmla="*/ 34 h 35"/>
                <a:gd name="T32" fmla="*/ 32 w 32"/>
                <a:gd name="T33" fmla="*/ 34 h 35"/>
                <a:gd name="T34" fmla="*/ 32 w 32"/>
                <a:gd name="T35" fmla="*/ 34 h 35"/>
                <a:gd name="T36" fmla="*/ 31 w 32"/>
                <a:gd name="T37" fmla="*/ 33 h 35"/>
                <a:gd name="T38" fmla="*/ 31 w 32"/>
                <a:gd name="T39" fmla="*/ 33 h 35"/>
                <a:gd name="T40" fmla="*/ 31 w 32"/>
                <a:gd name="T41" fmla="*/ 29 h 35"/>
                <a:gd name="T42" fmla="*/ 31 w 32"/>
                <a:gd name="T43" fmla="*/ 29 h 35"/>
                <a:gd name="T44" fmla="*/ 31 w 32"/>
                <a:gd name="T45" fmla="*/ 26 h 35"/>
                <a:gd name="T46" fmla="*/ 31 w 32"/>
                <a:gd name="T47" fmla="*/ 24 h 35"/>
                <a:gd name="T48" fmla="*/ 31 w 32"/>
                <a:gd name="T49" fmla="*/ 0 h 35"/>
                <a:gd name="T50" fmla="*/ 22 w 32"/>
                <a:gd name="T51" fmla="*/ 0 h 35"/>
                <a:gd name="T52" fmla="*/ 22 w 32"/>
                <a:gd name="T53" fmla="*/ 18 h 35"/>
                <a:gd name="T54" fmla="*/ 22 w 32"/>
                <a:gd name="T55" fmla="*/ 18 h 35"/>
                <a:gd name="T56" fmla="*/ 22 w 32"/>
                <a:gd name="T57" fmla="*/ 23 h 35"/>
                <a:gd name="T58" fmla="*/ 21 w 32"/>
                <a:gd name="T59" fmla="*/ 25 h 35"/>
                <a:gd name="T60" fmla="*/ 18 w 32"/>
                <a:gd name="T61" fmla="*/ 27 h 35"/>
                <a:gd name="T62" fmla="*/ 15 w 32"/>
                <a:gd name="T63" fmla="*/ 27 h 35"/>
                <a:gd name="T64" fmla="*/ 15 w 32"/>
                <a:gd name="T65" fmla="*/ 27 h 35"/>
                <a:gd name="T66" fmla="*/ 13 w 32"/>
                <a:gd name="T67" fmla="*/ 27 h 35"/>
                <a:gd name="T68" fmla="*/ 11 w 32"/>
                <a:gd name="T69" fmla="*/ 26 h 35"/>
                <a:gd name="T70" fmla="*/ 10 w 32"/>
                <a:gd name="T71" fmla="*/ 23 h 35"/>
                <a:gd name="T72" fmla="*/ 10 w 32"/>
                <a:gd name="T73" fmla="*/ 19 h 35"/>
                <a:gd name="T74" fmla="*/ 10 w 32"/>
                <a:gd name="T75" fmla="*/ 0 h 35"/>
                <a:gd name="T76" fmla="*/ 0 w 32"/>
                <a:gd name="T77" fmla="*/ 0 h 35"/>
                <a:gd name="T78" fmla="*/ 0 w 32"/>
                <a:gd name="T79" fmla="*/ 20 h 35"/>
                <a:gd name="T80" fmla="*/ 0 w 32"/>
                <a:gd name="T81" fmla="*/ 20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2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9" y="34"/>
                  </a:lnTo>
                  <a:lnTo>
                    <a:pt x="13" y="35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4" y="34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22" y="23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4" name="Freeform 17"/>
            <p:cNvSpPr>
              <a:spLocks/>
            </p:cNvSpPr>
            <p:nvPr userDrawn="1"/>
          </p:nvSpPr>
          <p:spPr bwMode="auto">
            <a:xfrm>
              <a:off x="910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0 w 22"/>
                <a:gd name="T5" fmla="*/ 12 h 35"/>
                <a:gd name="T6" fmla="*/ 0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1 w 22"/>
                <a:gd name="T17" fmla="*/ 11 h 35"/>
                <a:gd name="T18" fmla="*/ 13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1 w 22"/>
                <a:gd name="T43" fmla="*/ 4 h 35"/>
                <a:gd name="T44" fmla="*/ 9 w 22"/>
                <a:gd name="T45" fmla="*/ 8 h 35"/>
                <a:gd name="T46" fmla="*/ 9 w 22"/>
                <a:gd name="T47" fmla="*/ 8 h 35"/>
                <a:gd name="T48" fmla="*/ 9 w 22"/>
                <a:gd name="T49" fmla="*/ 6 h 35"/>
                <a:gd name="T50" fmla="*/ 9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5" name="Freeform 18"/>
            <p:cNvSpPr>
              <a:spLocks/>
            </p:cNvSpPr>
            <p:nvPr userDrawn="1"/>
          </p:nvSpPr>
          <p:spPr bwMode="auto">
            <a:xfrm>
              <a:off x="949" y="4221"/>
              <a:ext cx="24" cy="50"/>
            </a:xfrm>
            <a:custGeom>
              <a:avLst/>
              <a:gdLst>
                <a:gd name="T0" fmla="*/ 14 w 24"/>
                <a:gd name="T1" fmla="*/ 15 h 50"/>
                <a:gd name="T2" fmla="*/ 14 w 24"/>
                <a:gd name="T3" fmla="*/ 15 h 50"/>
                <a:gd name="T4" fmla="*/ 15 w 24"/>
                <a:gd name="T5" fmla="*/ 10 h 50"/>
                <a:gd name="T6" fmla="*/ 16 w 24"/>
                <a:gd name="T7" fmla="*/ 9 h 50"/>
                <a:gd name="T8" fmla="*/ 17 w 24"/>
                <a:gd name="T9" fmla="*/ 8 h 50"/>
                <a:gd name="T10" fmla="*/ 17 w 24"/>
                <a:gd name="T11" fmla="*/ 8 h 50"/>
                <a:gd name="T12" fmla="*/ 24 w 24"/>
                <a:gd name="T13" fmla="*/ 9 h 50"/>
                <a:gd name="T14" fmla="*/ 24 w 24"/>
                <a:gd name="T15" fmla="*/ 2 h 50"/>
                <a:gd name="T16" fmla="*/ 24 w 24"/>
                <a:gd name="T17" fmla="*/ 2 h 50"/>
                <a:gd name="T18" fmla="*/ 19 w 24"/>
                <a:gd name="T19" fmla="*/ 0 h 50"/>
                <a:gd name="T20" fmla="*/ 16 w 24"/>
                <a:gd name="T21" fmla="*/ 0 h 50"/>
                <a:gd name="T22" fmla="*/ 16 w 24"/>
                <a:gd name="T23" fmla="*/ 0 h 50"/>
                <a:gd name="T24" fmla="*/ 12 w 24"/>
                <a:gd name="T25" fmla="*/ 1 h 50"/>
                <a:gd name="T26" fmla="*/ 10 w 24"/>
                <a:gd name="T27" fmla="*/ 2 h 50"/>
                <a:gd name="T28" fmla="*/ 10 w 24"/>
                <a:gd name="T29" fmla="*/ 2 h 50"/>
                <a:gd name="T30" fmla="*/ 8 w 24"/>
                <a:gd name="T31" fmla="*/ 3 h 50"/>
                <a:gd name="T32" fmla="*/ 5 w 24"/>
                <a:gd name="T33" fmla="*/ 7 h 50"/>
                <a:gd name="T34" fmla="*/ 5 w 24"/>
                <a:gd name="T35" fmla="*/ 10 h 50"/>
                <a:gd name="T36" fmla="*/ 4 w 24"/>
                <a:gd name="T37" fmla="*/ 14 h 50"/>
                <a:gd name="T38" fmla="*/ 4 w 24"/>
                <a:gd name="T39" fmla="*/ 16 h 50"/>
                <a:gd name="T40" fmla="*/ 0 w 24"/>
                <a:gd name="T41" fmla="*/ 16 h 50"/>
                <a:gd name="T42" fmla="*/ 0 w 24"/>
                <a:gd name="T43" fmla="*/ 23 h 50"/>
                <a:gd name="T44" fmla="*/ 4 w 24"/>
                <a:gd name="T45" fmla="*/ 23 h 50"/>
                <a:gd name="T46" fmla="*/ 4 w 24"/>
                <a:gd name="T47" fmla="*/ 50 h 50"/>
                <a:gd name="T48" fmla="*/ 14 w 24"/>
                <a:gd name="T49" fmla="*/ 50 h 50"/>
                <a:gd name="T50" fmla="*/ 14 w 24"/>
                <a:gd name="T51" fmla="*/ 23 h 50"/>
                <a:gd name="T52" fmla="*/ 23 w 24"/>
                <a:gd name="T53" fmla="*/ 23 h 50"/>
                <a:gd name="T54" fmla="*/ 23 w 24"/>
                <a:gd name="T55" fmla="*/ 16 h 50"/>
                <a:gd name="T56" fmla="*/ 14 w 24"/>
                <a:gd name="T57" fmla="*/ 16 h 50"/>
                <a:gd name="T58" fmla="*/ 14 w 24"/>
                <a:gd name="T59" fmla="*/ 15 h 50"/>
                <a:gd name="T60" fmla="*/ 14 w 24"/>
                <a:gd name="T61" fmla="*/ 15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" h="50">
                  <a:moveTo>
                    <a:pt x="14" y="15"/>
                  </a:moveTo>
                  <a:lnTo>
                    <a:pt x="14" y="15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24" y="9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50"/>
                  </a:lnTo>
                  <a:lnTo>
                    <a:pt x="14" y="50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6" name="Freeform 19"/>
            <p:cNvSpPr>
              <a:spLocks noEditPoints="1"/>
            </p:cNvSpPr>
            <p:nvPr userDrawn="1"/>
          </p:nvSpPr>
          <p:spPr bwMode="auto">
            <a:xfrm>
              <a:off x="976" y="4222"/>
              <a:ext cx="32" cy="50"/>
            </a:xfrm>
            <a:custGeom>
              <a:avLst/>
              <a:gdLst>
                <a:gd name="T0" fmla="*/ 0 w 32"/>
                <a:gd name="T1" fmla="*/ 35 h 50"/>
                <a:gd name="T2" fmla="*/ 1 w 32"/>
                <a:gd name="T3" fmla="*/ 43 h 50"/>
                <a:gd name="T4" fmla="*/ 3 w 32"/>
                <a:gd name="T5" fmla="*/ 46 h 50"/>
                <a:gd name="T6" fmla="*/ 10 w 32"/>
                <a:gd name="T7" fmla="*/ 49 h 50"/>
                <a:gd name="T8" fmla="*/ 13 w 32"/>
                <a:gd name="T9" fmla="*/ 50 h 50"/>
                <a:gd name="T10" fmla="*/ 18 w 32"/>
                <a:gd name="T11" fmla="*/ 49 h 50"/>
                <a:gd name="T12" fmla="*/ 23 w 32"/>
                <a:gd name="T13" fmla="*/ 45 h 50"/>
                <a:gd name="T14" fmla="*/ 24 w 32"/>
                <a:gd name="T15" fmla="*/ 49 h 50"/>
                <a:gd name="T16" fmla="*/ 32 w 32"/>
                <a:gd name="T17" fmla="*/ 49 h 50"/>
                <a:gd name="T18" fmla="*/ 32 w 32"/>
                <a:gd name="T19" fmla="*/ 48 h 50"/>
                <a:gd name="T20" fmla="*/ 31 w 32"/>
                <a:gd name="T21" fmla="*/ 44 h 50"/>
                <a:gd name="T22" fmla="*/ 31 w 32"/>
                <a:gd name="T23" fmla="*/ 39 h 50"/>
                <a:gd name="T24" fmla="*/ 23 w 32"/>
                <a:gd name="T25" fmla="*/ 15 h 50"/>
                <a:gd name="T26" fmla="*/ 23 w 32"/>
                <a:gd name="T27" fmla="*/ 33 h 50"/>
                <a:gd name="T28" fmla="*/ 21 w 32"/>
                <a:gd name="T29" fmla="*/ 40 h 50"/>
                <a:gd name="T30" fmla="*/ 15 w 32"/>
                <a:gd name="T31" fmla="*/ 42 h 50"/>
                <a:gd name="T32" fmla="*/ 13 w 32"/>
                <a:gd name="T33" fmla="*/ 42 h 50"/>
                <a:gd name="T34" fmla="*/ 10 w 32"/>
                <a:gd name="T35" fmla="*/ 38 h 50"/>
                <a:gd name="T36" fmla="*/ 10 w 32"/>
                <a:gd name="T37" fmla="*/ 15 h 50"/>
                <a:gd name="T38" fmla="*/ 0 w 32"/>
                <a:gd name="T39" fmla="*/ 35 h 50"/>
                <a:gd name="T40" fmla="*/ 3 w 32"/>
                <a:gd name="T41" fmla="*/ 6 h 50"/>
                <a:gd name="T42" fmla="*/ 3 w 32"/>
                <a:gd name="T43" fmla="*/ 8 h 50"/>
                <a:gd name="T44" fmla="*/ 6 w 32"/>
                <a:gd name="T45" fmla="*/ 10 h 50"/>
                <a:gd name="T46" fmla="*/ 9 w 32"/>
                <a:gd name="T47" fmla="*/ 11 h 50"/>
                <a:gd name="T48" fmla="*/ 12 w 32"/>
                <a:gd name="T49" fmla="*/ 9 h 50"/>
                <a:gd name="T50" fmla="*/ 13 w 32"/>
                <a:gd name="T51" fmla="*/ 6 h 50"/>
                <a:gd name="T52" fmla="*/ 13 w 32"/>
                <a:gd name="T53" fmla="*/ 3 h 50"/>
                <a:gd name="T54" fmla="*/ 11 w 32"/>
                <a:gd name="T55" fmla="*/ 1 h 50"/>
                <a:gd name="T56" fmla="*/ 9 w 32"/>
                <a:gd name="T57" fmla="*/ 0 h 50"/>
                <a:gd name="T58" fmla="*/ 4 w 32"/>
                <a:gd name="T59" fmla="*/ 2 h 50"/>
                <a:gd name="T60" fmla="*/ 3 w 32"/>
                <a:gd name="T61" fmla="*/ 6 h 50"/>
                <a:gd name="T62" fmla="*/ 18 w 32"/>
                <a:gd name="T63" fmla="*/ 6 h 50"/>
                <a:gd name="T64" fmla="*/ 18 w 32"/>
                <a:gd name="T65" fmla="*/ 8 h 50"/>
                <a:gd name="T66" fmla="*/ 22 w 32"/>
                <a:gd name="T67" fmla="*/ 10 h 50"/>
                <a:gd name="T68" fmla="*/ 24 w 32"/>
                <a:gd name="T69" fmla="*/ 11 h 50"/>
                <a:gd name="T70" fmla="*/ 27 w 32"/>
                <a:gd name="T71" fmla="*/ 9 h 50"/>
                <a:gd name="T72" fmla="*/ 28 w 32"/>
                <a:gd name="T73" fmla="*/ 6 h 50"/>
                <a:gd name="T74" fmla="*/ 28 w 32"/>
                <a:gd name="T75" fmla="*/ 3 h 50"/>
                <a:gd name="T76" fmla="*/ 26 w 32"/>
                <a:gd name="T77" fmla="*/ 1 h 50"/>
                <a:gd name="T78" fmla="*/ 24 w 32"/>
                <a:gd name="T79" fmla="*/ 0 h 50"/>
                <a:gd name="T80" fmla="*/ 19 w 32"/>
                <a:gd name="T81" fmla="*/ 2 h 50"/>
                <a:gd name="T82" fmla="*/ 18 w 32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50">
                  <a:moveTo>
                    <a:pt x="0" y="35"/>
                  </a:moveTo>
                  <a:lnTo>
                    <a:pt x="0" y="35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10" y="49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18" y="49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35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6"/>
                  </a:lnTo>
                  <a:close/>
                  <a:moveTo>
                    <a:pt x="18" y="6"/>
                  </a:moveTo>
                  <a:lnTo>
                    <a:pt x="18" y="6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7" name="Freeform 20"/>
            <p:cNvSpPr>
              <a:spLocks/>
            </p:cNvSpPr>
            <p:nvPr userDrawn="1"/>
          </p:nvSpPr>
          <p:spPr bwMode="auto">
            <a:xfrm>
              <a:off x="1016" y="4236"/>
              <a:ext cx="23" cy="35"/>
            </a:xfrm>
            <a:custGeom>
              <a:avLst/>
              <a:gdLst>
                <a:gd name="T0" fmla="*/ 1 w 23"/>
                <a:gd name="T1" fmla="*/ 5 h 35"/>
                <a:gd name="T2" fmla="*/ 1 w 23"/>
                <a:gd name="T3" fmla="*/ 10 h 35"/>
                <a:gd name="T4" fmla="*/ 1 w 23"/>
                <a:gd name="T5" fmla="*/ 12 h 35"/>
                <a:gd name="T6" fmla="*/ 1 w 23"/>
                <a:gd name="T7" fmla="*/ 35 h 35"/>
                <a:gd name="T8" fmla="*/ 10 w 23"/>
                <a:gd name="T9" fmla="*/ 35 h 35"/>
                <a:gd name="T10" fmla="*/ 10 w 23"/>
                <a:gd name="T11" fmla="*/ 19 h 35"/>
                <a:gd name="T12" fmla="*/ 10 w 23"/>
                <a:gd name="T13" fmla="*/ 19 h 35"/>
                <a:gd name="T14" fmla="*/ 11 w 23"/>
                <a:gd name="T15" fmla="*/ 14 h 35"/>
                <a:gd name="T16" fmla="*/ 12 w 23"/>
                <a:gd name="T17" fmla="*/ 11 h 35"/>
                <a:gd name="T18" fmla="*/ 14 w 23"/>
                <a:gd name="T19" fmla="*/ 9 h 35"/>
                <a:gd name="T20" fmla="*/ 17 w 23"/>
                <a:gd name="T21" fmla="*/ 8 h 35"/>
                <a:gd name="T22" fmla="*/ 17 w 23"/>
                <a:gd name="T23" fmla="*/ 8 h 35"/>
                <a:gd name="T24" fmla="*/ 19 w 23"/>
                <a:gd name="T25" fmla="*/ 9 h 35"/>
                <a:gd name="T26" fmla="*/ 23 w 23"/>
                <a:gd name="T27" fmla="*/ 10 h 35"/>
                <a:gd name="T28" fmla="*/ 23 w 23"/>
                <a:gd name="T29" fmla="*/ 0 h 35"/>
                <a:gd name="T30" fmla="*/ 22 w 23"/>
                <a:gd name="T31" fmla="*/ 0 h 35"/>
                <a:gd name="T32" fmla="*/ 22 w 23"/>
                <a:gd name="T33" fmla="*/ 0 h 35"/>
                <a:gd name="T34" fmla="*/ 19 w 23"/>
                <a:gd name="T35" fmla="*/ 0 h 35"/>
                <a:gd name="T36" fmla="*/ 19 w 23"/>
                <a:gd name="T37" fmla="*/ 0 h 35"/>
                <a:gd name="T38" fmla="*/ 17 w 23"/>
                <a:gd name="T39" fmla="*/ 0 h 35"/>
                <a:gd name="T40" fmla="*/ 14 w 23"/>
                <a:gd name="T41" fmla="*/ 2 h 35"/>
                <a:gd name="T42" fmla="*/ 12 w 23"/>
                <a:gd name="T43" fmla="*/ 4 h 35"/>
                <a:gd name="T44" fmla="*/ 10 w 23"/>
                <a:gd name="T45" fmla="*/ 8 h 35"/>
                <a:gd name="T46" fmla="*/ 10 w 23"/>
                <a:gd name="T47" fmla="*/ 8 h 35"/>
                <a:gd name="T48" fmla="*/ 10 w 23"/>
                <a:gd name="T49" fmla="*/ 6 h 35"/>
                <a:gd name="T50" fmla="*/ 10 w 23"/>
                <a:gd name="T51" fmla="*/ 6 h 35"/>
                <a:gd name="T52" fmla="*/ 9 w 23"/>
                <a:gd name="T53" fmla="*/ 1 h 35"/>
                <a:gd name="T54" fmla="*/ 0 w 23"/>
                <a:gd name="T55" fmla="*/ 1 h 35"/>
                <a:gd name="T56" fmla="*/ 0 w 23"/>
                <a:gd name="T57" fmla="*/ 1 h 35"/>
                <a:gd name="T58" fmla="*/ 1 w 23"/>
                <a:gd name="T59" fmla="*/ 5 h 35"/>
                <a:gd name="T60" fmla="*/ 1 w 23"/>
                <a:gd name="T61" fmla="*/ 5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3" h="35">
                  <a:moveTo>
                    <a:pt x="1" y="5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3" y="1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8" name="Freeform 21"/>
            <p:cNvSpPr>
              <a:spLocks noEditPoints="1"/>
            </p:cNvSpPr>
            <p:nvPr userDrawn="1"/>
          </p:nvSpPr>
          <p:spPr bwMode="auto">
            <a:xfrm>
              <a:off x="1054" y="4223"/>
              <a:ext cx="43" cy="48"/>
            </a:xfrm>
            <a:custGeom>
              <a:avLst/>
              <a:gdLst>
                <a:gd name="T0" fmla="*/ 0 w 43"/>
                <a:gd name="T1" fmla="*/ 48 h 48"/>
                <a:gd name="T2" fmla="*/ 9 w 43"/>
                <a:gd name="T3" fmla="*/ 48 h 48"/>
                <a:gd name="T4" fmla="*/ 13 w 43"/>
                <a:gd name="T5" fmla="*/ 39 h 48"/>
                <a:gd name="T6" fmla="*/ 30 w 43"/>
                <a:gd name="T7" fmla="*/ 39 h 48"/>
                <a:gd name="T8" fmla="*/ 33 w 43"/>
                <a:gd name="T9" fmla="*/ 48 h 48"/>
                <a:gd name="T10" fmla="*/ 43 w 43"/>
                <a:gd name="T11" fmla="*/ 48 h 48"/>
                <a:gd name="T12" fmla="*/ 26 w 43"/>
                <a:gd name="T13" fmla="*/ 0 h 48"/>
                <a:gd name="T14" fmla="*/ 16 w 43"/>
                <a:gd name="T15" fmla="*/ 0 h 48"/>
                <a:gd name="T16" fmla="*/ 0 w 43"/>
                <a:gd name="T17" fmla="*/ 48 h 48"/>
                <a:gd name="T18" fmla="*/ 0 w 43"/>
                <a:gd name="T19" fmla="*/ 48 h 48"/>
                <a:gd name="T20" fmla="*/ 15 w 43"/>
                <a:gd name="T21" fmla="*/ 30 h 48"/>
                <a:gd name="T22" fmla="*/ 21 w 43"/>
                <a:gd name="T23" fmla="*/ 11 h 48"/>
                <a:gd name="T24" fmla="*/ 28 w 43"/>
                <a:gd name="T25" fmla="*/ 30 h 48"/>
                <a:gd name="T26" fmla="*/ 15 w 43"/>
                <a:gd name="T27" fmla="*/ 30 h 48"/>
                <a:gd name="T28" fmla="*/ 15 w 43"/>
                <a:gd name="T29" fmla="*/ 3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" h="48">
                  <a:moveTo>
                    <a:pt x="0" y="48"/>
                  </a:moveTo>
                  <a:lnTo>
                    <a:pt x="9" y="48"/>
                  </a:lnTo>
                  <a:lnTo>
                    <a:pt x="13" y="39"/>
                  </a:lnTo>
                  <a:lnTo>
                    <a:pt x="30" y="39"/>
                  </a:lnTo>
                  <a:lnTo>
                    <a:pt x="33" y="48"/>
                  </a:lnTo>
                  <a:lnTo>
                    <a:pt x="43" y="48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8"/>
                  </a:lnTo>
                  <a:close/>
                  <a:moveTo>
                    <a:pt x="15" y="30"/>
                  </a:moveTo>
                  <a:lnTo>
                    <a:pt x="21" y="11"/>
                  </a:lnTo>
                  <a:lnTo>
                    <a:pt x="28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9" name="Freeform 22"/>
            <p:cNvSpPr>
              <a:spLocks/>
            </p:cNvSpPr>
            <p:nvPr userDrawn="1"/>
          </p:nvSpPr>
          <p:spPr bwMode="auto">
            <a:xfrm>
              <a:off x="1101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1 w 22"/>
                <a:gd name="T5" fmla="*/ 12 h 35"/>
                <a:gd name="T6" fmla="*/ 1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2 w 22"/>
                <a:gd name="T17" fmla="*/ 11 h 35"/>
                <a:gd name="T18" fmla="*/ 14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2 w 22"/>
                <a:gd name="T43" fmla="*/ 4 h 35"/>
                <a:gd name="T44" fmla="*/ 10 w 22"/>
                <a:gd name="T45" fmla="*/ 8 h 35"/>
                <a:gd name="T46" fmla="*/ 10 w 22"/>
                <a:gd name="T47" fmla="*/ 8 h 35"/>
                <a:gd name="T48" fmla="*/ 10 w 22"/>
                <a:gd name="T49" fmla="*/ 6 h 35"/>
                <a:gd name="T50" fmla="*/ 10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0" name="Freeform 23"/>
            <p:cNvSpPr>
              <a:spLocks noEditPoints="1"/>
            </p:cNvSpPr>
            <p:nvPr userDrawn="1"/>
          </p:nvSpPr>
          <p:spPr bwMode="auto">
            <a:xfrm>
              <a:off x="1128" y="4222"/>
              <a:ext cx="34" cy="50"/>
            </a:xfrm>
            <a:custGeom>
              <a:avLst/>
              <a:gdLst>
                <a:gd name="T0" fmla="*/ 1 w 34"/>
                <a:gd name="T1" fmla="*/ 41 h 50"/>
                <a:gd name="T2" fmla="*/ 1 w 34"/>
                <a:gd name="T3" fmla="*/ 43 h 50"/>
                <a:gd name="T4" fmla="*/ 1 w 34"/>
                <a:gd name="T5" fmla="*/ 43 h 50"/>
                <a:gd name="T6" fmla="*/ 1 w 34"/>
                <a:gd name="T7" fmla="*/ 43 h 50"/>
                <a:gd name="T8" fmla="*/ 0 w 34"/>
                <a:gd name="T9" fmla="*/ 49 h 50"/>
                <a:gd name="T10" fmla="*/ 9 w 34"/>
                <a:gd name="T11" fmla="*/ 49 h 50"/>
                <a:gd name="T12" fmla="*/ 9 w 34"/>
                <a:gd name="T13" fmla="*/ 49 h 50"/>
                <a:gd name="T14" fmla="*/ 9 w 34"/>
                <a:gd name="T15" fmla="*/ 45 h 50"/>
                <a:gd name="T16" fmla="*/ 9 w 34"/>
                <a:gd name="T17" fmla="*/ 45 h 50"/>
                <a:gd name="T18" fmla="*/ 11 w 34"/>
                <a:gd name="T19" fmla="*/ 47 h 50"/>
                <a:gd name="T20" fmla="*/ 13 w 34"/>
                <a:gd name="T21" fmla="*/ 49 h 50"/>
                <a:gd name="T22" fmla="*/ 15 w 34"/>
                <a:gd name="T23" fmla="*/ 50 h 50"/>
                <a:gd name="T24" fmla="*/ 19 w 34"/>
                <a:gd name="T25" fmla="*/ 50 h 50"/>
                <a:gd name="T26" fmla="*/ 19 w 34"/>
                <a:gd name="T27" fmla="*/ 50 h 50"/>
                <a:gd name="T28" fmla="*/ 22 w 34"/>
                <a:gd name="T29" fmla="*/ 50 h 50"/>
                <a:gd name="T30" fmla="*/ 25 w 34"/>
                <a:gd name="T31" fmla="*/ 49 h 50"/>
                <a:gd name="T32" fmla="*/ 27 w 34"/>
                <a:gd name="T33" fmla="*/ 47 h 50"/>
                <a:gd name="T34" fmla="*/ 29 w 34"/>
                <a:gd name="T35" fmla="*/ 45 h 50"/>
                <a:gd name="T36" fmla="*/ 33 w 34"/>
                <a:gd name="T37" fmla="*/ 40 h 50"/>
                <a:gd name="T38" fmla="*/ 34 w 34"/>
                <a:gd name="T39" fmla="*/ 32 h 50"/>
                <a:gd name="T40" fmla="*/ 34 w 34"/>
                <a:gd name="T41" fmla="*/ 32 h 50"/>
                <a:gd name="T42" fmla="*/ 33 w 34"/>
                <a:gd name="T43" fmla="*/ 25 h 50"/>
                <a:gd name="T44" fmla="*/ 29 w 34"/>
                <a:gd name="T45" fmla="*/ 19 h 50"/>
                <a:gd name="T46" fmla="*/ 25 w 34"/>
                <a:gd name="T47" fmla="*/ 15 h 50"/>
                <a:gd name="T48" fmla="*/ 23 w 34"/>
                <a:gd name="T49" fmla="*/ 14 h 50"/>
                <a:gd name="T50" fmla="*/ 20 w 34"/>
                <a:gd name="T51" fmla="*/ 14 h 50"/>
                <a:gd name="T52" fmla="*/ 20 w 34"/>
                <a:gd name="T53" fmla="*/ 14 h 50"/>
                <a:gd name="T54" fmla="*/ 16 w 34"/>
                <a:gd name="T55" fmla="*/ 14 h 50"/>
                <a:gd name="T56" fmla="*/ 14 w 34"/>
                <a:gd name="T57" fmla="*/ 15 h 50"/>
                <a:gd name="T58" fmla="*/ 10 w 34"/>
                <a:gd name="T59" fmla="*/ 19 h 50"/>
                <a:gd name="T60" fmla="*/ 10 w 34"/>
                <a:gd name="T61" fmla="*/ 0 h 50"/>
                <a:gd name="T62" fmla="*/ 1 w 34"/>
                <a:gd name="T63" fmla="*/ 0 h 50"/>
                <a:gd name="T64" fmla="*/ 1 w 34"/>
                <a:gd name="T65" fmla="*/ 41 h 50"/>
                <a:gd name="T66" fmla="*/ 1 w 34"/>
                <a:gd name="T67" fmla="*/ 41 h 50"/>
                <a:gd name="T68" fmla="*/ 25 w 34"/>
                <a:gd name="T69" fmla="*/ 32 h 50"/>
                <a:gd name="T70" fmla="*/ 25 w 34"/>
                <a:gd name="T71" fmla="*/ 32 h 50"/>
                <a:gd name="T72" fmla="*/ 24 w 34"/>
                <a:gd name="T73" fmla="*/ 36 h 50"/>
                <a:gd name="T74" fmla="*/ 23 w 34"/>
                <a:gd name="T75" fmla="*/ 40 h 50"/>
                <a:gd name="T76" fmla="*/ 21 w 34"/>
                <a:gd name="T77" fmla="*/ 42 h 50"/>
                <a:gd name="T78" fmla="*/ 18 w 34"/>
                <a:gd name="T79" fmla="*/ 43 h 50"/>
                <a:gd name="T80" fmla="*/ 18 w 34"/>
                <a:gd name="T81" fmla="*/ 43 h 50"/>
                <a:gd name="T82" fmla="*/ 14 w 34"/>
                <a:gd name="T83" fmla="*/ 42 h 50"/>
                <a:gd name="T84" fmla="*/ 12 w 34"/>
                <a:gd name="T85" fmla="*/ 40 h 50"/>
                <a:gd name="T86" fmla="*/ 10 w 34"/>
                <a:gd name="T87" fmla="*/ 36 h 50"/>
                <a:gd name="T88" fmla="*/ 10 w 34"/>
                <a:gd name="T89" fmla="*/ 32 h 50"/>
                <a:gd name="T90" fmla="*/ 10 w 34"/>
                <a:gd name="T91" fmla="*/ 32 h 50"/>
                <a:gd name="T92" fmla="*/ 11 w 34"/>
                <a:gd name="T93" fmla="*/ 28 h 50"/>
                <a:gd name="T94" fmla="*/ 12 w 34"/>
                <a:gd name="T95" fmla="*/ 25 h 50"/>
                <a:gd name="T96" fmla="*/ 14 w 34"/>
                <a:gd name="T97" fmla="*/ 23 h 50"/>
                <a:gd name="T98" fmla="*/ 18 w 34"/>
                <a:gd name="T99" fmla="*/ 22 h 50"/>
                <a:gd name="T100" fmla="*/ 18 w 34"/>
                <a:gd name="T101" fmla="*/ 22 h 50"/>
                <a:gd name="T102" fmla="*/ 21 w 34"/>
                <a:gd name="T103" fmla="*/ 23 h 50"/>
                <a:gd name="T104" fmla="*/ 23 w 34"/>
                <a:gd name="T105" fmla="*/ 25 h 50"/>
                <a:gd name="T106" fmla="*/ 24 w 34"/>
                <a:gd name="T107" fmla="*/ 28 h 50"/>
                <a:gd name="T108" fmla="*/ 25 w 34"/>
                <a:gd name="T109" fmla="*/ 32 h 50"/>
                <a:gd name="T110" fmla="*/ 25 w 34"/>
                <a:gd name="T111" fmla="*/ 32 h 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" h="50">
                  <a:moveTo>
                    <a:pt x="1" y="41"/>
                  </a:moveTo>
                  <a:lnTo>
                    <a:pt x="1" y="43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5"/>
                  </a:lnTo>
                  <a:lnTo>
                    <a:pt x="33" y="40"/>
                  </a:lnTo>
                  <a:lnTo>
                    <a:pt x="34" y="32"/>
                  </a:lnTo>
                  <a:lnTo>
                    <a:pt x="33" y="25"/>
                  </a:lnTo>
                  <a:lnTo>
                    <a:pt x="29" y="19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41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4" y="36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1" y="28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8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4" y="28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1" name="Freeform 24"/>
            <p:cNvSpPr>
              <a:spLocks noEditPoints="1"/>
            </p:cNvSpPr>
            <p:nvPr userDrawn="1"/>
          </p:nvSpPr>
          <p:spPr bwMode="auto">
            <a:xfrm>
              <a:off x="1166" y="4236"/>
              <a:ext cx="34" cy="36"/>
            </a:xfrm>
            <a:custGeom>
              <a:avLst/>
              <a:gdLst>
                <a:gd name="T0" fmla="*/ 34 w 34"/>
                <a:gd name="T1" fmla="*/ 18 h 36"/>
                <a:gd name="T2" fmla="*/ 34 w 34"/>
                <a:gd name="T3" fmla="*/ 18 h 36"/>
                <a:gd name="T4" fmla="*/ 32 w 34"/>
                <a:gd name="T5" fmla="*/ 11 h 36"/>
                <a:gd name="T6" fmla="*/ 31 w 34"/>
                <a:gd name="T7" fmla="*/ 8 h 36"/>
                <a:gd name="T8" fmla="*/ 29 w 34"/>
                <a:gd name="T9" fmla="*/ 4 h 36"/>
                <a:gd name="T10" fmla="*/ 27 w 34"/>
                <a:gd name="T11" fmla="*/ 2 h 36"/>
                <a:gd name="T12" fmla="*/ 24 w 34"/>
                <a:gd name="T13" fmla="*/ 1 h 36"/>
                <a:gd name="T14" fmla="*/ 21 w 34"/>
                <a:gd name="T15" fmla="*/ 0 h 36"/>
                <a:gd name="T16" fmla="*/ 17 w 34"/>
                <a:gd name="T17" fmla="*/ 0 h 36"/>
                <a:gd name="T18" fmla="*/ 17 w 34"/>
                <a:gd name="T19" fmla="*/ 0 h 36"/>
                <a:gd name="T20" fmla="*/ 14 w 34"/>
                <a:gd name="T21" fmla="*/ 0 h 36"/>
                <a:gd name="T22" fmla="*/ 10 w 34"/>
                <a:gd name="T23" fmla="*/ 1 h 36"/>
                <a:gd name="T24" fmla="*/ 8 w 34"/>
                <a:gd name="T25" fmla="*/ 3 h 36"/>
                <a:gd name="T26" fmla="*/ 4 w 34"/>
                <a:gd name="T27" fmla="*/ 5 h 36"/>
                <a:gd name="T28" fmla="*/ 3 w 34"/>
                <a:gd name="T29" fmla="*/ 8 h 36"/>
                <a:gd name="T30" fmla="*/ 1 w 34"/>
                <a:gd name="T31" fmla="*/ 11 h 36"/>
                <a:gd name="T32" fmla="*/ 0 w 34"/>
                <a:gd name="T33" fmla="*/ 15 h 36"/>
                <a:gd name="T34" fmla="*/ 0 w 34"/>
                <a:gd name="T35" fmla="*/ 18 h 36"/>
                <a:gd name="T36" fmla="*/ 0 w 34"/>
                <a:gd name="T37" fmla="*/ 18 h 36"/>
                <a:gd name="T38" fmla="*/ 0 w 34"/>
                <a:gd name="T39" fmla="*/ 22 h 36"/>
                <a:gd name="T40" fmla="*/ 1 w 34"/>
                <a:gd name="T41" fmla="*/ 26 h 36"/>
                <a:gd name="T42" fmla="*/ 3 w 34"/>
                <a:gd name="T43" fmla="*/ 29 h 36"/>
                <a:gd name="T44" fmla="*/ 4 w 34"/>
                <a:gd name="T45" fmla="*/ 32 h 36"/>
                <a:gd name="T46" fmla="*/ 8 w 34"/>
                <a:gd name="T47" fmla="*/ 33 h 36"/>
                <a:gd name="T48" fmla="*/ 10 w 34"/>
                <a:gd name="T49" fmla="*/ 35 h 36"/>
                <a:gd name="T50" fmla="*/ 14 w 34"/>
                <a:gd name="T51" fmla="*/ 36 h 36"/>
                <a:gd name="T52" fmla="*/ 17 w 34"/>
                <a:gd name="T53" fmla="*/ 36 h 36"/>
                <a:gd name="T54" fmla="*/ 17 w 34"/>
                <a:gd name="T55" fmla="*/ 36 h 36"/>
                <a:gd name="T56" fmla="*/ 23 w 34"/>
                <a:gd name="T57" fmla="*/ 35 h 36"/>
                <a:gd name="T58" fmla="*/ 27 w 34"/>
                <a:gd name="T59" fmla="*/ 33 h 36"/>
                <a:gd name="T60" fmla="*/ 30 w 34"/>
                <a:gd name="T61" fmla="*/ 30 h 36"/>
                <a:gd name="T62" fmla="*/ 32 w 34"/>
                <a:gd name="T63" fmla="*/ 26 h 36"/>
                <a:gd name="T64" fmla="*/ 25 w 34"/>
                <a:gd name="T65" fmla="*/ 26 h 36"/>
                <a:gd name="T66" fmla="*/ 25 w 34"/>
                <a:gd name="T67" fmla="*/ 26 h 36"/>
                <a:gd name="T68" fmla="*/ 22 w 34"/>
                <a:gd name="T69" fmla="*/ 28 h 36"/>
                <a:gd name="T70" fmla="*/ 17 w 34"/>
                <a:gd name="T71" fmla="*/ 29 h 36"/>
                <a:gd name="T72" fmla="*/ 17 w 34"/>
                <a:gd name="T73" fmla="*/ 29 h 36"/>
                <a:gd name="T74" fmla="*/ 14 w 34"/>
                <a:gd name="T75" fmla="*/ 29 h 36"/>
                <a:gd name="T76" fmla="*/ 12 w 34"/>
                <a:gd name="T77" fmla="*/ 27 h 36"/>
                <a:gd name="T78" fmla="*/ 10 w 34"/>
                <a:gd name="T79" fmla="*/ 25 h 36"/>
                <a:gd name="T80" fmla="*/ 9 w 34"/>
                <a:gd name="T81" fmla="*/ 20 h 36"/>
                <a:gd name="T82" fmla="*/ 34 w 34"/>
                <a:gd name="T83" fmla="*/ 20 h 36"/>
                <a:gd name="T84" fmla="*/ 34 w 34"/>
                <a:gd name="T85" fmla="*/ 20 h 36"/>
                <a:gd name="T86" fmla="*/ 34 w 34"/>
                <a:gd name="T87" fmla="*/ 18 h 36"/>
                <a:gd name="T88" fmla="*/ 34 w 34"/>
                <a:gd name="T89" fmla="*/ 18 h 36"/>
                <a:gd name="T90" fmla="*/ 10 w 34"/>
                <a:gd name="T91" fmla="*/ 14 h 36"/>
                <a:gd name="T92" fmla="*/ 10 w 34"/>
                <a:gd name="T93" fmla="*/ 14 h 36"/>
                <a:gd name="T94" fmla="*/ 11 w 34"/>
                <a:gd name="T95" fmla="*/ 11 h 36"/>
                <a:gd name="T96" fmla="*/ 12 w 34"/>
                <a:gd name="T97" fmla="*/ 9 h 36"/>
                <a:gd name="T98" fmla="*/ 14 w 34"/>
                <a:gd name="T99" fmla="*/ 8 h 36"/>
                <a:gd name="T100" fmla="*/ 17 w 34"/>
                <a:gd name="T101" fmla="*/ 6 h 36"/>
                <a:gd name="T102" fmla="*/ 17 w 34"/>
                <a:gd name="T103" fmla="*/ 6 h 36"/>
                <a:gd name="T104" fmla="*/ 20 w 34"/>
                <a:gd name="T105" fmla="*/ 8 h 36"/>
                <a:gd name="T106" fmla="*/ 22 w 34"/>
                <a:gd name="T107" fmla="*/ 9 h 36"/>
                <a:gd name="T108" fmla="*/ 24 w 34"/>
                <a:gd name="T109" fmla="*/ 11 h 36"/>
                <a:gd name="T110" fmla="*/ 24 w 34"/>
                <a:gd name="T111" fmla="*/ 14 h 36"/>
                <a:gd name="T112" fmla="*/ 10 w 34"/>
                <a:gd name="T113" fmla="*/ 14 h 36"/>
                <a:gd name="T114" fmla="*/ 10 w 34"/>
                <a:gd name="T115" fmla="*/ 14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36">
                  <a:moveTo>
                    <a:pt x="34" y="18"/>
                  </a:moveTo>
                  <a:lnTo>
                    <a:pt x="34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4" y="20"/>
                  </a:lnTo>
                  <a:lnTo>
                    <a:pt x="34" y="18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2" name="Freeform 25"/>
            <p:cNvSpPr>
              <a:spLocks noEditPoints="1"/>
            </p:cNvSpPr>
            <p:nvPr userDrawn="1"/>
          </p:nvSpPr>
          <p:spPr bwMode="auto">
            <a:xfrm>
              <a:off x="1205" y="4222"/>
              <a:ext cx="11" cy="49"/>
            </a:xfrm>
            <a:custGeom>
              <a:avLst/>
              <a:gdLst>
                <a:gd name="T0" fmla="*/ 1 w 11"/>
                <a:gd name="T1" fmla="*/ 49 h 49"/>
                <a:gd name="T2" fmla="*/ 11 w 11"/>
                <a:gd name="T3" fmla="*/ 49 h 49"/>
                <a:gd name="T4" fmla="*/ 11 w 11"/>
                <a:gd name="T5" fmla="*/ 15 h 49"/>
                <a:gd name="T6" fmla="*/ 1 w 11"/>
                <a:gd name="T7" fmla="*/ 15 h 49"/>
                <a:gd name="T8" fmla="*/ 1 w 11"/>
                <a:gd name="T9" fmla="*/ 49 h 49"/>
                <a:gd name="T10" fmla="*/ 1 w 11"/>
                <a:gd name="T11" fmla="*/ 49 h 49"/>
                <a:gd name="T12" fmla="*/ 0 w 11"/>
                <a:gd name="T13" fmla="*/ 6 h 49"/>
                <a:gd name="T14" fmla="*/ 0 w 11"/>
                <a:gd name="T15" fmla="*/ 6 h 49"/>
                <a:gd name="T16" fmla="*/ 1 w 11"/>
                <a:gd name="T17" fmla="*/ 8 h 49"/>
                <a:gd name="T18" fmla="*/ 2 w 11"/>
                <a:gd name="T19" fmla="*/ 9 h 49"/>
                <a:gd name="T20" fmla="*/ 3 w 11"/>
                <a:gd name="T21" fmla="*/ 10 h 49"/>
                <a:gd name="T22" fmla="*/ 5 w 11"/>
                <a:gd name="T23" fmla="*/ 10 h 49"/>
                <a:gd name="T24" fmla="*/ 5 w 11"/>
                <a:gd name="T25" fmla="*/ 10 h 49"/>
                <a:gd name="T26" fmla="*/ 8 w 11"/>
                <a:gd name="T27" fmla="*/ 10 h 49"/>
                <a:gd name="T28" fmla="*/ 10 w 11"/>
                <a:gd name="T29" fmla="*/ 9 h 49"/>
                <a:gd name="T30" fmla="*/ 11 w 11"/>
                <a:gd name="T31" fmla="*/ 8 h 49"/>
                <a:gd name="T32" fmla="*/ 11 w 11"/>
                <a:gd name="T33" fmla="*/ 6 h 49"/>
                <a:gd name="T34" fmla="*/ 11 w 11"/>
                <a:gd name="T35" fmla="*/ 6 h 49"/>
                <a:gd name="T36" fmla="*/ 11 w 11"/>
                <a:gd name="T37" fmla="*/ 3 h 49"/>
                <a:gd name="T38" fmla="*/ 10 w 11"/>
                <a:gd name="T39" fmla="*/ 1 h 49"/>
                <a:gd name="T40" fmla="*/ 8 w 11"/>
                <a:gd name="T41" fmla="*/ 0 h 49"/>
                <a:gd name="T42" fmla="*/ 5 w 11"/>
                <a:gd name="T43" fmla="*/ 0 h 49"/>
                <a:gd name="T44" fmla="*/ 5 w 11"/>
                <a:gd name="T45" fmla="*/ 0 h 49"/>
                <a:gd name="T46" fmla="*/ 3 w 11"/>
                <a:gd name="T47" fmla="*/ 0 h 49"/>
                <a:gd name="T48" fmla="*/ 2 w 11"/>
                <a:gd name="T49" fmla="*/ 1 h 49"/>
                <a:gd name="T50" fmla="*/ 1 w 11"/>
                <a:gd name="T51" fmla="*/ 3 h 49"/>
                <a:gd name="T52" fmla="*/ 0 w 11"/>
                <a:gd name="T53" fmla="*/ 6 h 49"/>
                <a:gd name="T54" fmla="*/ 0 w 11"/>
                <a:gd name="T55" fmla="*/ 6 h 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" h="49">
                  <a:moveTo>
                    <a:pt x="1" y="49"/>
                  </a:moveTo>
                  <a:lnTo>
                    <a:pt x="11" y="49"/>
                  </a:lnTo>
                  <a:lnTo>
                    <a:pt x="11" y="15"/>
                  </a:lnTo>
                  <a:lnTo>
                    <a:pt x="1" y="15"/>
                  </a:lnTo>
                  <a:lnTo>
                    <a:pt x="1" y="4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3" name="Freeform 26"/>
            <p:cNvSpPr>
              <a:spLocks/>
            </p:cNvSpPr>
            <p:nvPr userDrawn="1"/>
          </p:nvSpPr>
          <p:spPr bwMode="auto">
            <a:xfrm>
              <a:off x="1221" y="4226"/>
              <a:ext cx="23" cy="46"/>
            </a:xfrm>
            <a:custGeom>
              <a:avLst/>
              <a:gdLst>
                <a:gd name="T0" fmla="*/ 15 w 23"/>
                <a:gd name="T1" fmla="*/ 0 h 46"/>
                <a:gd name="T2" fmla="*/ 7 w 23"/>
                <a:gd name="T3" fmla="*/ 0 h 46"/>
                <a:gd name="T4" fmla="*/ 6 w 23"/>
                <a:gd name="T5" fmla="*/ 11 h 46"/>
                <a:gd name="T6" fmla="*/ 0 w 23"/>
                <a:gd name="T7" fmla="*/ 11 h 46"/>
                <a:gd name="T8" fmla="*/ 0 w 23"/>
                <a:gd name="T9" fmla="*/ 18 h 46"/>
                <a:gd name="T10" fmla="*/ 6 w 23"/>
                <a:gd name="T11" fmla="*/ 18 h 46"/>
                <a:gd name="T12" fmla="*/ 6 w 23"/>
                <a:gd name="T13" fmla="*/ 31 h 46"/>
                <a:gd name="T14" fmla="*/ 6 w 23"/>
                <a:gd name="T15" fmla="*/ 31 h 46"/>
                <a:gd name="T16" fmla="*/ 6 w 23"/>
                <a:gd name="T17" fmla="*/ 35 h 46"/>
                <a:gd name="T18" fmla="*/ 6 w 23"/>
                <a:gd name="T19" fmla="*/ 35 h 46"/>
                <a:gd name="T20" fmla="*/ 6 w 23"/>
                <a:gd name="T21" fmla="*/ 40 h 46"/>
                <a:gd name="T22" fmla="*/ 8 w 23"/>
                <a:gd name="T23" fmla="*/ 43 h 46"/>
                <a:gd name="T24" fmla="*/ 8 w 23"/>
                <a:gd name="T25" fmla="*/ 43 h 46"/>
                <a:gd name="T26" fmla="*/ 11 w 23"/>
                <a:gd name="T27" fmla="*/ 45 h 46"/>
                <a:gd name="T28" fmla="*/ 15 w 23"/>
                <a:gd name="T29" fmla="*/ 46 h 46"/>
                <a:gd name="T30" fmla="*/ 15 w 23"/>
                <a:gd name="T31" fmla="*/ 46 h 46"/>
                <a:gd name="T32" fmla="*/ 20 w 23"/>
                <a:gd name="T33" fmla="*/ 46 h 46"/>
                <a:gd name="T34" fmla="*/ 23 w 23"/>
                <a:gd name="T35" fmla="*/ 44 h 46"/>
                <a:gd name="T36" fmla="*/ 23 w 23"/>
                <a:gd name="T37" fmla="*/ 37 h 46"/>
                <a:gd name="T38" fmla="*/ 23 w 23"/>
                <a:gd name="T39" fmla="*/ 37 h 46"/>
                <a:gd name="T40" fmla="*/ 19 w 23"/>
                <a:gd name="T41" fmla="*/ 38 h 46"/>
                <a:gd name="T42" fmla="*/ 19 w 23"/>
                <a:gd name="T43" fmla="*/ 38 h 46"/>
                <a:gd name="T44" fmla="*/ 16 w 23"/>
                <a:gd name="T45" fmla="*/ 38 h 46"/>
                <a:gd name="T46" fmla="*/ 15 w 23"/>
                <a:gd name="T47" fmla="*/ 38 h 46"/>
                <a:gd name="T48" fmla="*/ 14 w 23"/>
                <a:gd name="T49" fmla="*/ 34 h 46"/>
                <a:gd name="T50" fmla="*/ 14 w 23"/>
                <a:gd name="T51" fmla="*/ 34 h 46"/>
                <a:gd name="T52" fmla="*/ 14 w 23"/>
                <a:gd name="T53" fmla="*/ 31 h 46"/>
                <a:gd name="T54" fmla="*/ 15 w 23"/>
                <a:gd name="T55" fmla="*/ 18 h 46"/>
                <a:gd name="T56" fmla="*/ 22 w 23"/>
                <a:gd name="T57" fmla="*/ 18 h 46"/>
                <a:gd name="T58" fmla="*/ 22 w 23"/>
                <a:gd name="T59" fmla="*/ 11 h 46"/>
                <a:gd name="T60" fmla="*/ 15 w 23"/>
                <a:gd name="T61" fmla="*/ 11 h 46"/>
                <a:gd name="T62" fmla="*/ 15 w 23"/>
                <a:gd name="T63" fmla="*/ 0 h 46"/>
                <a:gd name="T64" fmla="*/ 15 w 23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" h="46">
                  <a:moveTo>
                    <a:pt x="15" y="0"/>
                  </a:moveTo>
                  <a:lnTo>
                    <a:pt x="7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40"/>
                  </a:lnTo>
                  <a:lnTo>
                    <a:pt x="8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20" y="46"/>
                  </a:lnTo>
                  <a:lnTo>
                    <a:pt x="23" y="44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4"/>
                  </a:lnTo>
                  <a:lnTo>
                    <a:pt x="14" y="31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4" name="Freeform 27"/>
            <p:cNvSpPr>
              <a:spLocks/>
            </p:cNvSpPr>
            <p:nvPr userDrawn="1"/>
          </p:nvSpPr>
          <p:spPr bwMode="auto">
            <a:xfrm>
              <a:off x="276" y="4188"/>
              <a:ext cx="128" cy="126"/>
            </a:xfrm>
            <a:custGeom>
              <a:avLst/>
              <a:gdLst>
                <a:gd name="T0" fmla="*/ 0 w 128"/>
                <a:gd name="T1" fmla="*/ 63 h 126"/>
                <a:gd name="T2" fmla="*/ 1 w 128"/>
                <a:gd name="T3" fmla="*/ 50 h 126"/>
                <a:gd name="T4" fmla="*/ 11 w 128"/>
                <a:gd name="T5" fmla="*/ 28 h 126"/>
                <a:gd name="T6" fmla="*/ 28 w 128"/>
                <a:gd name="T7" fmla="*/ 11 h 126"/>
                <a:gd name="T8" fmla="*/ 51 w 128"/>
                <a:gd name="T9" fmla="*/ 1 h 126"/>
                <a:gd name="T10" fmla="*/ 64 w 128"/>
                <a:gd name="T11" fmla="*/ 0 h 126"/>
                <a:gd name="T12" fmla="*/ 70 w 128"/>
                <a:gd name="T13" fmla="*/ 0 h 126"/>
                <a:gd name="T14" fmla="*/ 88 w 128"/>
                <a:gd name="T15" fmla="*/ 5 h 126"/>
                <a:gd name="T16" fmla="*/ 108 w 128"/>
                <a:gd name="T17" fmla="*/ 18 h 126"/>
                <a:gd name="T18" fmla="*/ 122 w 128"/>
                <a:gd name="T19" fmla="*/ 38 h 126"/>
                <a:gd name="T20" fmla="*/ 127 w 128"/>
                <a:gd name="T21" fmla="*/ 57 h 126"/>
                <a:gd name="T22" fmla="*/ 128 w 128"/>
                <a:gd name="T23" fmla="*/ 63 h 126"/>
                <a:gd name="T24" fmla="*/ 125 w 128"/>
                <a:gd name="T25" fmla="*/ 76 h 126"/>
                <a:gd name="T26" fmla="*/ 116 w 128"/>
                <a:gd name="T27" fmla="*/ 98 h 126"/>
                <a:gd name="T28" fmla="*/ 98 w 128"/>
                <a:gd name="T29" fmla="*/ 115 h 126"/>
                <a:gd name="T30" fmla="*/ 76 w 128"/>
                <a:gd name="T31" fmla="*/ 125 h 126"/>
                <a:gd name="T32" fmla="*/ 64 w 128"/>
                <a:gd name="T33" fmla="*/ 126 h 126"/>
                <a:gd name="T34" fmla="*/ 52 w 128"/>
                <a:gd name="T35" fmla="*/ 125 h 126"/>
                <a:gd name="T36" fmla="*/ 31 w 128"/>
                <a:gd name="T37" fmla="*/ 117 h 126"/>
                <a:gd name="T38" fmla="*/ 23 w 128"/>
                <a:gd name="T39" fmla="*/ 111 h 126"/>
                <a:gd name="T40" fmla="*/ 78 w 128"/>
                <a:gd name="T41" fmla="*/ 68 h 126"/>
                <a:gd name="T42" fmla="*/ 63 w 128"/>
                <a:gd name="T43" fmla="*/ 68 h 126"/>
                <a:gd name="T44" fmla="*/ 58 w 128"/>
                <a:gd name="T45" fmla="*/ 69 h 126"/>
                <a:gd name="T46" fmla="*/ 53 w 128"/>
                <a:gd name="T47" fmla="*/ 72 h 126"/>
                <a:gd name="T48" fmla="*/ 51 w 128"/>
                <a:gd name="T49" fmla="*/ 75 h 126"/>
                <a:gd name="T50" fmla="*/ 42 w 128"/>
                <a:gd name="T51" fmla="*/ 90 h 126"/>
                <a:gd name="T52" fmla="*/ 43 w 128"/>
                <a:gd name="T53" fmla="*/ 92 h 126"/>
                <a:gd name="T54" fmla="*/ 117 w 128"/>
                <a:gd name="T55" fmla="*/ 92 h 126"/>
                <a:gd name="T56" fmla="*/ 119 w 128"/>
                <a:gd name="T57" fmla="*/ 91 h 126"/>
                <a:gd name="T58" fmla="*/ 65 w 128"/>
                <a:gd name="T59" fmla="*/ 2 h 126"/>
                <a:gd name="T60" fmla="*/ 63 w 128"/>
                <a:gd name="T61" fmla="*/ 1 h 126"/>
                <a:gd name="T62" fmla="*/ 7 w 128"/>
                <a:gd name="T63" fmla="*/ 93 h 126"/>
                <a:gd name="T64" fmla="*/ 3 w 128"/>
                <a:gd name="T65" fmla="*/ 85 h 126"/>
                <a:gd name="T66" fmla="*/ 0 w 128"/>
                <a:gd name="T67" fmla="*/ 70 h 126"/>
                <a:gd name="T68" fmla="*/ 0 w 128"/>
                <a:gd name="T69" fmla="*/ 63 h 1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8" h="126">
                  <a:moveTo>
                    <a:pt x="0" y="63"/>
                  </a:move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4" y="38"/>
                  </a:lnTo>
                  <a:lnTo>
                    <a:pt x="11" y="28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8" y="5"/>
                  </a:lnTo>
                  <a:lnTo>
                    <a:pt x="98" y="11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5" y="50"/>
                  </a:lnTo>
                  <a:lnTo>
                    <a:pt x="127" y="57"/>
                  </a:lnTo>
                  <a:lnTo>
                    <a:pt x="128" y="63"/>
                  </a:lnTo>
                  <a:lnTo>
                    <a:pt x="127" y="69"/>
                  </a:lnTo>
                  <a:lnTo>
                    <a:pt x="125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5"/>
                  </a:lnTo>
                  <a:lnTo>
                    <a:pt x="88" y="121"/>
                  </a:lnTo>
                  <a:lnTo>
                    <a:pt x="76" y="125"/>
                  </a:lnTo>
                  <a:lnTo>
                    <a:pt x="70" y="126"/>
                  </a:lnTo>
                  <a:lnTo>
                    <a:pt x="64" y="126"/>
                  </a:lnTo>
                  <a:lnTo>
                    <a:pt x="52" y="125"/>
                  </a:lnTo>
                  <a:lnTo>
                    <a:pt x="41" y="122"/>
                  </a:lnTo>
                  <a:lnTo>
                    <a:pt x="31" y="117"/>
                  </a:lnTo>
                  <a:lnTo>
                    <a:pt x="23" y="111"/>
                  </a:lnTo>
                  <a:lnTo>
                    <a:pt x="63" y="44"/>
                  </a:lnTo>
                  <a:lnTo>
                    <a:pt x="78" y="68"/>
                  </a:lnTo>
                  <a:lnTo>
                    <a:pt x="63" y="68"/>
                  </a:lnTo>
                  <a:lnTo>
                    <a:pt x="58" y="69"/>
                  </a:lnTo>
                  <a:lnTo>
                    <a:pt x="55" y="70"/>
                  </a:lnTo>
                  <a:lnTo>
                    <a:pt x="53" y="72"/>
                  </a:lnTo>
                  <a:lnTo>
                    <a:pt x="51" y="75"/>
                  </a:lnTo>
                  <a:lnTo>
                    <a:pt x="42" y="90"/>
                  </a:lnTo>
                  <a:lnTo>
                    <a:pt x="41" y="91"/>
                  </a:lnTo>
                  <a:lnTo>
                    <a:pt x="43" y="92"/>
                  </a:lnTo>
                  <a:lnTo>
                    <a:pt x="92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7" y="93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9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Arial" panose="020B0604020202020204" pitchFamily="34" charset="0"/>
        <a:defRPr sz="1300">
          <a:solidFill>
            <a:schemeClr val="tx1"/>
          </a:solidFill>
          <a:latin typeface="Arial"/>
          <a:ea typeface="+mn-ea"/>
          <a:cs typeface="Arial"/>
        </a:defRPr>
      </a:lvl1pPr>
      <a:lvl2pPr marL="541338" indent="-268288" algn="l" defTabSz="457200" rtl="0" eaLnBrk="0" fontAlgn="base" hangingPunct="0">
        <a:spcBef>
          <a:spcPct val="20000"/>
        </a:spcBef>
        <a:spcAft>
          <a:spcPct val="0"/>
        </a:spcAft>
        <a:buClr>
          <a:srgbClr val="CD0920"/>
        </a:buClr>
        <a:buFont typeface="Arial" panose="020B0604020202020204" pitchFamily="34" charset="0"/>
        <a:buChar char="•"/>
        <a:defRPr sz="1300" kern="1200">
          <a:solidFill>
            <a:srgbClr val="7F7F7F"/>
          </a:solidFill>
          <a:latin typeface="Arial"/>
          <a:ea typeface="+mn-ea"/>
          <a:cs typeface="Arial"/>
        </a:defRPr>
      </a:lvl2pPr>
      <a:lvl3pPr marL="808038" indent="-268288" algn="l" defTabSz="457200" rtl="0" eaLnBrk="0" fontAlgn="base" hangingPunct="0">
        <a:spcBef>
          <a:spcPct val="20000"/>
        </a:spcBef>
        <a:spcAft>
          <a:spcPct val="0"/>
        </a:spcAft>
        <a:buClr>
          <a:srgbClr val="CD0920"/>
        </a:buClr>
        <a:buFont typeface="Arial" panose="020B0604020202020204" pitchFamily="34" charset="0"/>
        <a:buChar char="•"/>
        <a:defRPr sz="1300" kern="1200">
          <a:solidFill>
            <a:srgbClr val="7F7F7F"/>
          </a:solidFill>
          <a:latin typeface="Arial"/>
          <a:ea typeface="+mn-ea"/>
          <a:cs typeface="Arial"/>
        </a:defRPr>
      </a:lvl3pPr>
      <a:lvl4pPr marL="1076325" indent="-268288" algn="l" defTabSz="457200" rtl="0" eaLnBrk="0" fontAlgn="base" hangingPunct="0">
        <a:spcBef>
          <a:spcPct val="20000"/>
        </a:spcBef>
        <a:spcAft>
          <a:spcPct val="0"/>
        </a:spcAft>
        <a:buClr>
          <a:srgbClr val="CD0920"/>
        </a:buClr>
        <a:buFont typeface="Arial" panose="020B0604020202020204" pitchFamily="34" charset="0"/>
        <a:buChar char="•"/>
        <a:defRPr sz="1300" kern="1200">
          <a:solidFill>
            <a:srgbClr val="7F7F7F"/>
          </a:solidFill>
          <a:latin typeface="Arial"/>
          <a:ea typeface="+mn-ea"/>
          <a:cs typeface="Arial"/>
        </a:defRPr>
      </a:lvl4pPr>
      <a:lvl5pPr marL="1349375" indent="-268288" algn="l" defTabSz="457200" rtl="0" eaLnBrk="0" fontAlgn="base" hangingPunct="0">
        <a:spcBef>
          <a:spcPct val="20000"/>
        </a:spcBef>
        <a:spcAft>
          <a:spcPct val="0"/>
        </a:spcAft>
        <a:buClr>
          <a:srgbClr val="CD0920"/>
        </a:buClr>
        <a:buFont typeface="Arial" panose="020B0604020202020204" pitchFamily="34" charset="0"/>
        <a:buChar char="•"/>
        <a:defRPr sz="1300" kern="1200">
          <a:solidFill>
            <a:srgbClr val="7F7F7F"/>
          </a:solidFill>
          <a:latin typeface="Arial"/>
          <a:ea typeface="+mn-ea"/>
          <a:cs typeface="Arial"/>
        </a:defRPr>
      </a:lvl5pPr>
      <a:lvl6pPr marL="1619601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6pPr>
      <a:lvl7pPr marL="1890328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7pPr>
      <a:lvl8pPr marL="2159465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8pPr>
      <a:lvl9pPr marL="2428603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 baseline="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9pPr>
    </p:bodyStyle>
    <p:otherStyle>
      <a:defPPr>
        <a:defRPr lang="de-DE"/>
      </a:defPPr>
      <a:lvl1pPr marL="0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8648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7295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5943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34589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93236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51884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10533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69180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ugsburg.151-Berufsberatung@arbeitsagentur.de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pa.bayern.de/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6"/>
          <a:stretch/>
        </p:blipFill>
        <p:spPr>
          <a:xfrm>
            <a:off x="5848264" y="3013216"/>
            <a:ext cx="2984813" cy="2832413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03263" y="1873015"/>
            <a:ext cx="7743825" cy="1015663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dirty="0"/>
              <a:t>Berufswahl als gemeinsamer Prozess</a:t>
            </a:r>
            <a:br>
              <a:rPr dirty="0"/>
            </a:br>
            <a:r>
              <a:rPr lang="de-DE" sz="2000" dirty="0"/>
              <a:t>- wie Sie als Eltern Ihre Kinder unterstützen können -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703263" y="468313"/>
            <a:ext cx="6767512" cy="230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Mittelschule am Eichenwald - </a:t>
            </a:r>
            <a:r>
              <a:rPr dirty="0"/>
              <a:t>Elternabend, </a:t>
            </a:r>
            <a:r>
              <a:rPr lang="de-DE" dirty="0"/>
              <a:t>09.02.2022</a:t>
            </a:r>
            <a:endParaRPr dirty="0"/>
          </a:p>
        </p:txBody>
      </p:sp>
      <p:sp>
        <p:nvSpPr>
          <p:cNvPr id="20484" name="Untertitel 8"/>
          <p:cNvSpPr>
            <a:spLocks noGrp="1"/>
          </p:cNvSpPr>
          <p:nvPr>
            <p:ph type="subTitle" idx="1"/>
          </p:nvPr>
        </p:nvSpPr>
        <p:spPr bwMode="auto">
          <a:xfrm>
            <a:off x="2941140" y="3013216"/>
            <a:ext cx="3268069" cy="3841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/>
              <a:t>Berufsberaterin: Marie-Christine Lehr</a:t>
            </a:r>
          </a:p>
          <a:p>
            <a:pPr eaLnBrk="1" hangingPunct="1">
              <a:spcBef>
                <a:spcPct val="0"/>
              </a:spcBef>
            </a:pPr>
            <a:endParaRPr lang="de-DE" altLang="de-DE" dirty="0"/>
          </a:p>
          <a:p>
            <a:pPr eaLnBrk="1" hangingPunct="1">
              <a:spcBef>
                <a:spcPct val="0"/>
              </a:spcBef>
            </a:pPr>
            <a:endParaRPr lang="de-DE" altLang="de-DE" dirty="0"/>
          </a:p>
          <a:p>
            <a:pPr eaLnBrk="1" hangingPunct="1">
              <a:spcBef>
                <a:spcPct val="0"/>
              </a:spcBef>
            </a:pPr>
            <a:r>
              <a:rPr lang="de-DE" altLang="de-DE" dirty="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4"/>
          <p:cNvSpPr>
            <a:spLocks noGrp="1"/>
          </p:cNvSpPr>
          <p:nvPr>
            <p:ph type="title"/>
          </p:nvPr>
        </p:nvSpPr>
        <p:spPr>
          <a:xfrm>
            <a:off x="698500" y="293688"/>
            <a:ext cx="7758113" cy="731837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altLang="de-DE" dirty="0"/>
              <a:t>Wie unterstützt die Berufsberatung bei der Berufsorientierung?</a:t>
            </a:r>
          </a:p>
        </p:txBody>
      </p:sp>
      <p:sp>
        <p:nvSpPr>
          <p:cNvPr id="7" name="0"/>
          <p:cNvSpPr/>
          <p:nvPr/>
        </p:nvSpPr>
        <p:spPr>
          <a:xfrm>
            <a:off x="698500" y="1215230"/>
            <a:ext cx="8151671" cy="5401469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b="1" dirty="0">
                <a:solidFill>
                  <a:srgbClr val="000000"/>
                </a:solidFill>
              </a:rPr>
              <a:t>Ausgabe der Bücher „Berufe Aktuell“</a:t>
            </a:r>
          </a:p>
          <a:p>
            <a:pPr marL="0" lvl="1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defRPr/>
            </a:pPr>
            <a:endParaRPr lang="de-DE" sz="600" b="1" u="sng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b="1" dirty="0">
                <a:solidFill>
                  <a:srgbClr val="000000"/>
                </a:solidFill>
              </a:rPr>
              <a:t>Berufsorientierungsunterricht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dirty="0">
                <a:solidFill>
                  <a:srgbClr val="000000"/>
                </a:solidFill>
              </a:rPr>
              <a:t>Insofern möglich persönlich / sonst digital </a:t>
            </a:r>
          </a:p>
          <a:p>
            <a:pPr marL="1256443" lvl="3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dirty="0">
                <a:solidFill>
                  <a:srgbClr val="000000"/>
                </a:solidFill>
              </a:rPr>
              <a:t>Wege nach der Mittelschule</a:t>
            </a:r>
          </a:p>
          <a:p>
            <a:pPr marL="1256443" lvl="3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dirty="0">
                <a:solidFill>
                  <a:srgbClr val="000000"/>
                </a:solidFill>
              </a:rPr>
              <a:t>Erläuterung der Regionalschrift „Schule und was kommt dann?“</a:t>
            </a:r>
          </a:p>
          <a:p>
            <a:pPr marL="1256443" lvl="3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dirty="0">
                <a:solidFill>
                  <a:srgbClr val="000000"/>
                </a:solidFill>
              </a:rPr>
              <a:t>Vorstellung des Onlineangebots zur Berufsorientierung + Ausbildungsstellensuche</a:t>
            </a:r>
          </a:p>
          <a:p>
            <a:pPr marL="1256443" lvl="3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dirty="0">
                <a:solidFill>
                  <a:srgbClr val="000000"/>
                </a:solidFill>
              </a:rPr>
              <a:t>Bewerbungstraining und Training für das Vorstellungsgespräch</a:t>
            </a:r>
          </a:p>
          <a:p>
            <a:pPr marL="0" lvl="1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defRPr/>
            </a:pPr>
            <a:endParaRPr lang="de-DE" sz="400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b="1" dirty="0">
                <a:solidFill>
                  <a:srgbClr val="000000"/>
                </a:solidFill>
              </a:rPr>
              <a:t>Regelmäßige Schulsprechstunde für die 9. Klassen (persönlich / digital)</a:t>
            </a: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600" b="1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b="1" dirty="0">
                <a:solidFill>
                  <a:srgbClr val="000000"/>
                </a:solidFill>
              </a:rPr>
              <a:t>Ausführliche Beratung zur beruflichen Orientierung (telefonisch / Video)</a:t>
            </a:r>
          </a:p>
          <a:p>
            <a:pPr marL="0" lvl="1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defRPr/>
            </a:pPr>
            <a:endParaRPr lang="de-DE" sz="600" b="1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b="1" dirty="0">
                <a:solidFill>
                  <a:srgbClr val="000000"/>
                </a:solidFill>
              </a:rPr>
              <a:t>Zusammenarbeit mit Fachdiensten</a:t>
            </a:r>
          </a:p>
          <a:p>
            <a:pPr marL="1256443" lvl="3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dirty="0">
                <a:solidFill>
                  <a:srgbClr val="000000"/>
                </a:solidFill>
              </a:rPr>
              <a:t>Ärztlicher Dienst</a:t>
            </a:r>
          </a:p>
          <a:p>
            <a:pPr marL="1256443" lvl="3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dirty="0">
                <a:solidFill>
                  <a:srgbClr val="000000"/>
                </a:solidFill>
              </a:rPr>
              <a:t>Berufspsychologischer Service</a:t>
            </a: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b="1" dirty="0">
                <a:solidFill>
                  <a:srgbClr val="000000"/>
                </a:solidFill>
              </a:rPr>
              <a:t>Berufsvorbereitung / Ausbildungsförderung</a:t>
            </a: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14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732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4"/>
          <p:cNvSpPr>
            <a:spLocks noGrp="1"/>
          </p:cNvSpPr>
          <p:nvPr>
            <p:ph type="title"/>
          </p:nvPr>
        </p:nvSpPr>
        <p:spPr>
          <a:xfrm>
            <a:off x="698500" y="293688"/>
            <a:ext cx="7758113" cy="731837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altLang="de-DE" dirty="0"/>
              <a:t>Kontakt zur Berufsberatung</a:t>
            </a:r>
          </a:p>
        </p:txBody>
      </p:sp>
      <p:sp>
        <p:nvSpPr>
          <p:cNvPr id="7" name="0"/>
          <p:cNvSpPr/>
          <p:nvPr/>
        </p:nvSpPr>
        <p:spPr>
          <a:xfrm>
            <a:off x="720725" y="1404938"/>
            <a:ext cx="7951788" cy="5013325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dirty="0">
                <a:solidFill>
                  <a:srgbClr val="000000"/>
                </a:solidFill>
              </a:rPr>
              <a:t>Möglichkeit für persönliche (2G), telefonische Beratung oder Videoberatung</a:t>
            </a: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dirty="0">
                <a:solidFill>
                  <a:srgbClr val="000000"/>
                </a:solidFill>
              </a:rPr>
              <a:t>E-Mailadresse: </a:t>
            </a:r>
            <a:r>
              <a:rPr lang="de-DE" dirty="0">
                <a:solidFill>
                  <a:srgbClr val="000000"/>
                </a:solidFill>
                <a:hlinkClick r:id="rId3"/>
              </a:rPr>
              <a:t>Augsburg.151-Berufsberatung@arbeitsagentur.de</a:t>
            </a:r>
            <a:endParaRPr lang="de-DE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dirty="0">
                <a:solidFill>
                  <a:srgbClr val="000000"/>
                </a:solidFill>
              </a:rPr>
              <a:t>Telefonnummer: 	0800/45555-00 (Servicenummer)</a:t>
            </a:r>
          </a:p>
          <a:p>
            <a:pPr marL="457200" lvl="2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defRPr/>
            </a:pPr>
            <a:r>
              <a:rPr lang="de-DE" dirty="0">
                <a:solidFill>
                  <a:srgbClr val="000000"/>
                </a:solidFill>
              </a:rPr>
              <a:t>			</a:t>
            </a: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14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4"/>
          <p:cNvSpPr>
            <a:spLocks noGrp="1"/>
          </p:cNvSpPr>
          <p:nvPr>
            <p:ph type="title"/>
          </p:nvPr>
        </p:nvSpPr>
        <p:spPr>
          <a:xfrm>
            <a:off x="698500" y="293688"/>
            <a:ext cx="7758113" cy="731837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altLang="de-DE" dirty="0"/>
              <a:t>Die Möglichkeiten nach der </a:t>
            </a:r>
            <a:r>
              <a:rPr lang="de-DE" altLang="de-DE" dirty="0"/>
              <a:t>Mittelschule</a:t>
            </a:r>
            <a:endParaRPr altLang="de-DE" dirty="0"/>
          </a:p>
        </p:txBody>
      </p:sp>
      <p:pic>
        <p:nvPicPr>
          <p:cNvPr id="21508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r="24880"/>
          <a:stretch/>
        </p:blipFill>
        <p:spPr bwMode="auto">
          <a:xfrm>
            <a:off x="1797956" y="1214551"/>
            <a:ext cx="5734958" cy="533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4"/>
          <p:cNvSpPr>
            <a:spLocks noGrp="1"/>
          </p:cNvSpPr>
          <p:nvPr>
            <p:ph type="title"/>
          </p:nvPr>
        </p:nvSpPr>
        <p:spPr>
          <a:xfrm>
            <a:off x="698500" y="293688"/>
            <a:ext cx="7758113" cy="731837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altLang="de-DE" dirty="0"/>
              <a:t>Die Möglichkeiten nach der </a:t>
            </a:r>
            <a:r>
              <a:rPr lang="de-DE" altLang="de-DE" dirty="0"/>
              <a:t>Mittelschule</a:t>
            </a:r>
            <a:endParaRPr altLang="de-DE" dirty="0"/>
          </a:p>
        </p:txBody>
      </p:sp>
      <p:sp>
        <p:nvSpPr>
          <p:cNvPr id="6" name="0"/>
          <p:cNvSpPr/>
          <p:nvPr/>
        </p:nvSpPr>
        <p:spPr>
          <a:xfrm>
            <a:off x="719138" y="1314450"/>
            <a:ext cx="7737475" cy="5302250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0" lvl="1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defRPr/>
            </a:pPr>
            <a:r>
              <a:rPr lang="de-DE" dirty="0">
                <a:solidFill>
                  <a:srgbClr val="000000"/>
                </a:solidFill>
              </a:rPr>
              <a:t>Die wichtigsten Wege finden Sie hier in einem kurzen Überblick:</a:t>
            </a:r>
          </a:p>
          <a:p>
            <a:pPr marL="0" lvl="1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defRPr/>
            </a:pPr>
            <a:endParaRPr lang="de-DE" sz="1000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b="1" dirty="0">
                <a:solidFill>
                  <a:srgbClr val="000000"/>
                </a:solidFill>
              </a:rPr>
              <a:t>Besuch der Wirtschaftsschule (QA Schnitt 2,6 – 3,0)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RWS (staatlich)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Frenzel WS (privat, 120 Euro monatliches Schulgeld)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600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b="1" dirty="0">
                <a:solidFill>
                  <a:srgbClr val="000000"/>
                </a:solidFill>
              </a:rPr>
              <a:t>Besuch des M-Zweigs einer Mittelschule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Anna-Pröll-Mittelschule, Gersthofen (M10 / 9+2)</a:t>
            </a:r>
          </a:p>
          <a:p>
            <a:pPr marL="914400" lvl="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defRPr/>
            </a:pPr>
            <a:endParaRPr lang="de-DE" sz="1600" b="1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b="1" dirty="0">
                <a:solidFill>
                  <a:srgbClr val="000000"/>
                </a:solidFill>
              </a:rPr>
              <a:t>Beginn einer Ausbildung (schulisch / betrieblich)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Ca. 360 regionale anerkannte Ausbildungsberufe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Hier sind die Bewerbungsfristen für die unterschiedlichen Branchen und Berufe zu beachten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300" dirty="0">
                <a:solidFill>
                  <a:srgbClr val="000000"/>
                </a:solidFill>
              </a:rPr>
              <a:t>Erreichen des Mittleren Schulabschluss über die Ausbildung möglich (Abschluss: 3,0)</a:t>
            </a: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600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b="1" dirty="0">
                <a:solidFill>
                  <a:srgbClr val="000000"/>
                </a:solidFill>
              </a:rPr>
              <a:t>Freiwilliges soziales / ökologisches Jahr / </a:t>
            </a:r>
            <a:r>
              <a:rPr lang="de-DE" sz="1600" b="1" dirty="0" err="1">
                <a:solidFill>
                  <a:srgbClr val="000000"/>
                </a:solidFill>
              </a:rPr>
              <a:t>BuFdi</a:t>
            </a:r>
            <a:endParaRPr lang="de-DE" sz="1600" b="1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600" b="1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b="1" dirty="0">
                <a:solidFill>
                  <a:srgbClr val="000000"/>
                </a:solidFill>
              </a:rPr>
              <a:t>Besuch des BVJ an der Berufsschule Neusäß zur beruflichen  Orientierung</a:t>
            </a:r>
          </a:p>
          <a:p>
            <a:pPr marL="358775" lvl="2" indent="-34131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1400" b="1" dirty="0">
              <a:solidFill>
                <a:srgbClr val="000000"/>
              </a:solidFill>
            </a:endParaRPr>
          </a:p>
          <a:p>
            <a:pPr marL="799243" lvl="2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13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2744726" y="1719451"/>
            <a:ext cx="3528517" cy="2497587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  <a:alpha val="7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9253" tIns="44627" rIns="89253" bIns="44627"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dirty="0">
                <a:latin typeface="FHM TheSans" pitchFamily="34" charset="0"/>
              </a:rPr>
              <a:t>Was will ich?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dirty="0">
              <a:latin typeface="FHM TheSans" pitchFamily="34" charset="0"/>
            </a:endParaRPr>
          </a:p>
        </p:txBody>
      </p:sp>
      <p:sp>
        <p:nvSpPr>
          <p:cNvPr id="8" name="Oval 24"/>
          <p:cNvSpPr>
            <a:spLocks noChangeArrowheads="1"/>
          </p:cNvSpPr>
          <p:nvPr/>
        </p:nvSpPr>
        <p:spPr bwMode="auto">
          <a:xfrm>
            <a:off x="1730020" y="3302414"/>
            <a:ext cx="3128301" cy="2532479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  <a:alpha val="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9253" tIns="44627" rIns="89253" bIns="44627"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000" dirty="0">
              <a:latin typeface="FHM TheSans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dirty="0">
                <a:latin typeface="FHM TheSans" pitchFamily="34" charset="0"/>
              </a:rPr>
              <a:t>Was kann ich?</a:t>
            </a:r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4398884" y="3302413"/>
            <a:ext cx="3093072" cy="2532479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9253" tIns="44627" rIns="89253" bIns="44627"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dirty="0">
                <a:latin typeface="FHM TheSans" pitchFamily="34" charset="0"/>
              </a:rPr>
              <a:t>Berufs-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dirty="0">
                <a:latin typeface="FHM TheSans" pitchFamily="34" charset="0"/>
              </a:rPr>
              <a:t>Anforderungen?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000" dirty="0">
              <a:latin typeface="FHM TheSans" pitchFamily="34" charset="0"/>
            </a:endParaRPr>
          </a:p>
        </p:txBody>
      </p:sp>
      <p:sp>
        <p:nvSpPr>
          <p:cNvPr id="23554" name="Titel 4"/>
          <p:cNvSpPr>
            <a:spLocks noGrp="1"/>
          </p:cNvSpPr>
          <p:nvPr>
            <p:ph type="title"/>
          </p:nvPr>
        </p:nvSpPr>
        <p:spPr>
          <a:xfrm>
            <a:off x="698500" y="293688"/>
            <a:ext cx="7758113" cy="731837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altLang="de-DE" dirty="0"/>
              <a:t>Berufsorientierung </a:t>
            </a:r>
            <a:r>
              <a:rPr lang="de-DE" altLang="de-DE" dirty="0"/>
              <a:t>–</a:t>
            </a:r>
            <a:r>
              <a:rPr altLang="de-DE" dirty="0"/>
              <a:t> wie funktioniert das eigentlich?</a:t>
            </a:r>
          </a:p>
        </p:txBody>
      </p:sp>
      <p:sp>
        <p:nvSpPr>
          <p:cNvPr id="6" name="Flussdiagramm: Auszug 5"/>
          <p:cNvSpPr/>
          <p:nvPr/>
        </p:nvSpPr>
        <p:spPr>
          <a:xfrm>
            <a:off x="4476750" y="3918240"/>
            <a:ext cx="302420" cy="271462"/>
          </a:xfrm>
          <a:prstGeom prst="flowChartExtract">
            <a:avLst/>
          </a:prstGeom>
          <a:solidFill>
            <a:srgbClr val="E2001A"/>
          </a:solidFill>
          <a:ln w="20955">
            <a:solidFill>
              <a:srgbClr val="E2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5" b="44000"/>
          <a:stretch/>
        </p:blipFill>
        <p:spPr>
          <a:xfrm>
            <a:off x="5142801" y="2607453"/>
            <a:ext cx="4020053" cy="38404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Berufsorientierung – wie funktioniert das eigentlich?</a:t>
            </a:r>
            <a:br>
              <a:rPr lang="de-DE" dirty="0"/>
            </a:br>
            <a:r>
              <a:rPr lang="de-DE" i="1" dirty="0"/>
              <a:t>Ich überlege, was mir wichtig ist…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6"/>
          <a:stretch/>
        </p:blipFill>
        <p:spPr>
          <a:xfrm>
            <a:off x="351435" y="1306553"/>
            <a:ext cx="4857750" cy="519794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5" b="66342"/>
          <a:stretch/>
        </p:blipFill>
        <p:spPr>
          <a:xfrm>
            <a:off x="4429665" y="931472"/>
            <a:ext cx="1726970" cy="2308231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641930" y="1469338"/>
            <a:ext cx="1291473" cy="84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latin typeface="Ink Free" panose="03080402000500000000" pitchFamily="66" charset="0"/>
              </a:rPr>
              <a:t>Schrauben, Hämmern &amp;  Co.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15490" y="2321979"/>
            <a:ext cx="129147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72 Condensed" panose="020B0506030000000003" pitchFamily="34" charset="0"/>
                <a:cs typeface="72 Condensed" panose="020B0506030000000003" pitchFamily="34" charset="0"/>
              </a:rPr>
              <a:t>Der PC ist mein bester Freund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960178" y="3992162"/>
            <a:ext cx="1640264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Bradley Hand ITC" panose="03070402050302030203" pitchFamily="66" charset="0"/>
              </a:rPr>
              <a:t>Ohne frische Luft geh ich ein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311531" y="3589667"/>
            <a:ext cx="129147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00" dirty="0">
                <a:latin typeface="Freestyle Script" panose="030804020302050B0404" pitchFamily="66" charset="0"/>
                <a:cs typeface="72 Condensed" panose="020B0506030000000003" pitchFamily="34" charset="0"/>
              </a:rPr>
              <a:t>Im Labor arbeiten wie Amy &amp; Sheldon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134088" y="2815940"/>
            <a:ext cx="129147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Impact" panose="020B0806030902050204" pitchFamily="34" charset="0"/>
              </a:rPr>
              <a:t>„Bürojob“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685299" y="5230784"/>
            <a:ext cx="176570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Broadway" panose="04040905080B02020502" pitchFamily="82" charset="0"/>
              </a:rPr>
              <a:t>Ich mach mein Hobby zum Beruf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405112" y="5401301"/>
            <a:ext cx="1640264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Ink Free" panose="03080402000500000000" pitchFamily="66" charset="0"/>
              </a:rPr>
              <a:t>Kreativ </a:t>
            </a:r>
            <a:br>
              <a:rPr lang="de-DE" dirty="0">
                <a:latin typeface="Ink Free" panose="03080402000500000000" pitchFamily="66" charset="0"/>
              </a:rPr>
            </a:br>
            <a:r>
              <a:rPr lang="de-DE" dirty="0">
                <a:latin typeface="Ink Free" panose="03080402000500000000" pitchFamily="66" charset="0"/>
              </a:rPr>
              <a:t>sein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502200" y="5280178"/>
            <a:ext cx="1640264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300" dirty="0">
                <a:latin typeface="Freestyle Script" panose="030804020302050B0404" pitchFamily="66" charset="0"/>
              </a:rPr>
              <a:t>Ich backe die </a:t>
            </a:r>
            <a:br>
              <a:rPr lang="de-DE" sz="2300" dirty="0">
                <a:latin typeface="Freestyle Script" panose="030804020302050B0404" pitchFamily="66" charset="0"/>
              </a:rPr>
            </a:br>
            <a:r>
              <a:rPr lang="de-DE" sz="2300" dirty="0">
                <a:latin typeface="Freestyle Script" panose="030804020302050B0404" pitchFamily="66" charset="0"/>
              </a:rPr>
              <a:t>tollsten Torten!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024711" y="2003410"/>
            <a:ext cx="23783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dirty="0">
                <a:latin typeface="Broadway" panose="04040905080B02020502" pitchFamily="82" charset="0"/>
              </a:rPr>
              <a:t>Ich </a:t>
            </a:r>
            <a:br>
              <a:rPr lang="de-DE" sz="1300" dirty="0">
                <a:latin typeface="Broadway" panose="04040905080B02020502" pitchFamily="82" charset="0"/>
              </a:rPr>
            </a:br>
            <a:r>
              <a:rPr lang="de-DE" sz="1300" dirty="0">
                <a:latin typeface="Broadway" panose="04040905080B02020502" pitchFamily="82" charset="0"/>
              </a:rPr>
              <a:t>             habe </a:t>
            </a:r>
            <a:br>
              <a:rPr lang="de-DE" sz="1300" dirty="0">
                <a:latin typeface="Broadway" panose="04040905080B02020502" pitchFamily="82" charset="0"/>
              </a:rPr>
            </a:br>
            <a:r>
              <a:rPr lang="de-DE" sz="1300" dirty="0">
                <a:latin typeface="Broadway" panose="04040905080B02020502" pitchFamily="82" charset="0"/>
              </a:rPr>
              <a:t>                          eine soziale          	Ader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309555" y="1441846"/>
            <a:ext cx="164026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….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694364" y="3992161"/>
            <a:ext cx="16402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dirty="0">
                <a:latin typeface="Comic Sans MS" panose="030F0702030302020204" pitchFamily="66" charset="0"/>
              </a:rPr>
              <a:t>Verkaufen</a:t>
            </a:r>
            <a:br>
              <a:rPr lang="de-DE" sz="1500" dirty="0">
                <a:latin typeface="Comic Sans MS" panose="030F0702030302020204" pitchFamily="66" charset="0"/>
              </a:rPr>
            </a:br>
            <a:r>
              <a:rPr lang="de-DE" sz="1500" dirty="0">
                <a:latin typeface="Comic Sans MS" panose="030F0702030302020204" pitchFamily="66" charset="0"/>
              </a:rPr>
              <a:t>und</a:t>
            </a:r>
            <a:br>
              <a:rPr lang="de-DE" sz="1500" dirty="0">
                <a:latin typeface="Comic Sans MS" panose="030F0702030302020204" pitchFamily="66" charset="0"/>
              </a:rPr>
            </a:br>
            <a:r>
              <a:rPr lang="de-DE" sz="1500" dirty="0">
                <a:latin typeface="Comic Sans MS" panose="030F0702030302020204" pitchFamily="66" charset="0"/>
              </a:rPr>
              <a:t>Beraten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60716" y="3789061"/>
            <a:ext cx="1640264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latin typeface="Chiller" panose="04020404031007020602" pitchFamily="82" charset="0"/>
              </a:rPr>
              <a:t>Bloß nicht</a:t>
            </a:r>
            <a:br>
              <a:rPr lang="de-DE" sz="1800" dirty="0">
                <a:latin typeface="Chiller" panose="04020404031007020602" pitchFamily="82" charset="0"/>
              </a:rPr>
            </a:br>
            <a:r>
              <a:rPr lang="de-DE" sz="1800" dirty="0">
                <a:latin typeface="Chiller" panose="04020404031007020602" pitchFamily="82" charset="0"/>
              </a:rPr>
              <a:t>stillsitzen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657622" y="4278509"/>
            <a:ext cx="16402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702030302020204" pitchFamily="66" charset="0"/>
              </a:rPr>
              <a:t>Adrenalin</a:t>
            </a:r>
            <a:br>
              <a:rPr lang="de-DE" sz="1600" dirty="0">
                <a:latin typeface="Comic Sans MS" panose="030F0702030302020204" pitchFamily="66" charset="0"/>
              </a:rPr>
            </a:br>
            <a:r>
              <a:rPr lang="de-DE" sz="1600" dirty="0">
                <a:latin typeface="Comic Sans MS" panose="030F0702030302020204" pitchFamily="66" charset="0"/>
              </a:rPr>
              <a:t>pur!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017358" y="5122216"/>
            <a:ext cx="16402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Harrington" panose="04040505050A02020702" pitchFamily="82" charset="0"/>
              </a:rPr>
              <a:t>Ich will etwas bauen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900040" y="2972906"/>
            <a:ext cx="16402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dirty="0">
                <a:latin typeface="Impact" panose="020B0806030902050204" pitchFamily="34" charset="0"/>
              </a:rPr>
              <a:t>Nix mit </a:t>
            </a:r>
            <a:br>
              <a:rPr lang="de-DE" sz="1300" dirty="0">
                <a:latin typeface="Impact" panose="020B0806030902050204" pitchFamily="34" charset="0"/>
              </a:rPr>
            </a:br>
            <a:r>
              <a:rPr lang="de-DE" sz="1300" dirty="0">
                <a:latin typeface="Impact" panose="020B0806030902050204" pitchFamily="34" charset="0"/>
              </a:rPr>
              <a:t>Menschen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7304274" y="3338359"/>
            <a:ext cx="1640264" cy="84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latin typeface="Chiller" panose="04020404031007020602" pitchFamily="82" charset="0"/>
              </a:rPr>
              <a:t>Ich will </a:t>
            </a:r>
            <a:br>
              <a:rPr lang="de-DE" sz="1800" dirty="0">
                <a:latin typeface="Chiller" panose="04020404031007020602" pitchFamily="82" charset="0"/>
              </a:rPr>
            </a:br>
            <a:r>
              <a:rPr lang="de-DE" sz="1800" dirty="0">
                <a:latin typeface="Chiller" panose="04020404031007020602" pitchFamily="82" charset="0"/>
              </a:rPr>
              <a:t>            die Welt </a:t>
            </a:r>
            <a:br>
              <a:rPr lang="de-DE" sz="1800" dirty="0">
                <a:latin typeface="Chiller" panose="04020404031007020602" pitchFamily="82" charset="0"/>
              </a:rPr>
            </a:br>
            <a:r>
              <a:rPr lang="de-DE" sz="1800" dirty="0">
                <a:latin typeface="Chiller" panose="04020404031007020602" pitchFamily="82" charset="0"/>
              </a:rPr>
              <a:t>             sehen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9" b="73416"/>
          <a:stretch/>
        </p:blipFill>
        <p:spPr>
          <a:xfrm>
            <a:off x="7133974" y="774312"/>
            <a:ext cx="1678307" cy="1823146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7327390" y="1469969"/>
            <a:ext cx="129147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Bradley Hand ITC" panose="03070402050302030203" pitchFamily="66" charset="0"/>
              </a:rPr>
              <a:t>Ich kann gut Streits schlichten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46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1139869" y="2377755"/>
            <a:ext cx="2391880" cy="1590805"/>
          </a:xfrm>
          <a:prstGeom prst="ellipse">
            <a:avLst/>
          </a:prstGeom>
          <a:gradFill flip="none" rotWithShape="1">
            <a:gsLst>
              <a:gs pos="85000">
                <a:srgbClr val="FFFF00"/>
              </a:gs>
              <a:gs pos="30000">
                <a:schemeClr val="accent2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787" tIns="45894" rIns="91787" bIns="45894" anchor="ctr"/>
          <a:lstStyle/>
          <a:p>
            <a:pPr algn="ctr"/>
            <a:r>
              <a:rPr lang="de-DE" sz="1800" b="1" dirty="0">
                <a:latin typeface="FHM TheSans" pitchFamily="34" charset="0"/>
              </a:rPr>
              <a:t>Kenntnisse</a:t>
            </a:r>
            <a:endParaRPr lang="de-DE" sz="1400" b="1" dirty="0">
              <a:latin typeface="FHM TheSans" pitchFamily="34" charset="0"/>
            </a:endParaRP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5371139" y="2377754"/>
            <a:ext cx="2391880" cy="1590805"/>
          </a:xfrm>
          <a:prstGeom prst="ellipse">
            <a:avLst/>
          </a:prstGeom>
          <a:gradFill flip="none" rotWithShape="1">
            <a:gsLst>
              <a:gs pos="85000">
                <a:srgbClr val="FFFF00"/>
              </a:gs>
              <a:gs pos="30000">
                <a:schemeClr val="accent2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787" tIns="45894" rIns="91787" bIns="45894" anchor="ctr"/>
          <a:lstStyle/>
          <a:p>
            <a:pPr algn="ctr"/>
            <a:r>
              <a:rPr lang="de-DE" sz="1800" b="1" dirty="0">
                <a:latin typeface="FHM TheSans" pitchFamily="34" charset="0"/>
              </a:rPr>
              <a:t>Stärken</a:t>
            </a:r>
            <a:endParaRPr lang="de-DE" sz="1400" b="1" dirty="0">
              <a:latin typeface="FHM TheSans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597051" y="4243801"/>
            <a:ext cx="1807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/>
              <a:t>Schulnoten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850550" y="4549820"/>
            <a:ext cx="1934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Eignungstests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706225" y="4243801"/>
            <a:ext cx="2056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/>
              <a:t>Erfahrungen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957724" y="4495502"/>
            <a:ext cx="2796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Einschätzungen von Dritten (Eltern, Lehrer, Freunde, etc.)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966777" y="5228173"/>
            <a:ext cx="2410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Zeugnisbemerkung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597424" y="292167"/>
            <a:ext cx="7758839" cy="732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 defTabSz="917575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lang="de-DE" sz="2400" b="1" kern="0" baseline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dirty="0"/>
              <a:t>ein Schlüssel zum Erfolg??</a:t>
            </a:r>
            <a:br>
              <a:rPr lang="de-DE" dirty="0"/>
            </a:br>
            <a:r>
              <a:rPr lang="de-DE" i="1" dirty="0"/>
              <a:t>Ich überlege, was ich gut kann…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850550" y="4901046"/>
            <a:ext cx="1934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Hobbies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629161" y="278082"/>
            <a:ext cx="7758839" cy="73217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8648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de-DE" sz="2400" b="1" kern="1200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/>
            <a:r>
              <a:rPr lang="de-DE" altLang="de-DE" dirty="0"/>
              <a:t>Berufsorientierung – wie funktioniert das eigentlich?</a:t>
            </a:r>
            <a:br>
              <a:rPr lang="de-DE" dirty="0"/>
            </a:br>
            <a:r>
              <a:rPr lang="de-DE" i="1" dirty="0"/>
              <a:t>Ich überlege, was ich gut kann…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67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597424" y="292167"/>
            <a:ext cx="7758839" cy="732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 defTabSz="917575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lang="de-DE" sz="2400" b="1" kern="0" baseline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dirty="0"/>
              <a:t>Mein Schlüssel zum Erfolg??</a:t>
            </a:r>
            <a:br>
              <a:rPr lang="de-DE" dirty="0"/>
            </a:br>
            <a:r>
              <a:rPr lang="de-DE" i="1" dirty="0"/>
              <a:t>Ich überlege, was für Anforderungen der Beruf hat …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l="466" t="10613" r="29348" b="4493"/>
          <a:stretch/>
        </p:blipFill>
        <p:spPr>
          <a:xfrm>
            <a:off x="250287" y="1465569"/>
            <a:ext cx="4226556" cy="2875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l="16436" t="12947" r="17055" b="7691"/>
          <a:stretch/>
        </p:blipFill>
        <p:spPr>
          <a:xfrm>
            <a:off x="4765237" y="1975593"/>
            <a:ext cx="4202916" cy="2821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250287" y="4930971"/>
            <a:ext cx="6247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www.berufe.tv </a:t>
            </a:r>
            <a:br>
              <a:rPr lang="de-DE" sz="1600" dirty="0"/>
            </a:br>
            <a:r>
              <a:rPr lang="de-DE" sz="1600" dirty="0"/>
              <a:t>ODER</a:t>
            </a:r>
            <a:br>
              <a:rPr lang="de-DE" sz="1600" dirty="0"/>
            </a:br>
            <a:r>
              <a:rPr lang="de-DE" sz="1600" dirty="0" err="1"/>
              <a:t>Youtube</a:t>
            </a:r>
            <a:r>
              <a:rPr lang="de-DE" sz="1600" dirty="0"/>
              <a:t>: „Bayern Alpha ich mach´s“ + Berufsbezeichnung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330139" y="4915298"/>
            <a:ext cx="4081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www.berufenet.arbeitsagentur.de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571" y="3827341"/>
            <a:ext cx="2924584" cy="1562793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629161" y="278082"/>
            <a:ext cx="7758839" cy="73217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8648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de-DE" sz="2400" b="1" kern="1200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/>
            <a:r>
              <a:rPr lang="de-DE" altLang="de-DE" dirty="0"/>
              <a:t>Berufsorientierung – wie funktioniert das eigentlich?</a:t>
            </a:r>
            <a:br>
              <a:rPr lang="de-DE" dirty="0"/>
            </a:br>
            <a:r>
              <a:rPr lang="de-DE" i="1" dirty="0"/>
              <a:t>Ich recherchiere Berufsdetails…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520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4"/>
          <p:cNvSpPr>
            <a:spLocks noGrp="1"/>
          </p:cNvSpPr>
          <p:nvPr>
            <p:ph type="title"/>
          </p:nvPr>
        </p:nvSpPr>
        <p:spPr>
          <a:xfrm>
            <a:off x="698500" y="293688"/>
            <a:ext cx="7758113" cy="731837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de-DE" altLang="de-DE" dirty="0"/>
              <a:t>Was sind die wichtigsten Bewerbungsfristen</a:t>
            </a:r>
            <a:r>
              <a:rPr altLang="de-DE" dirty="0"/>
              <a:t>?</a:t>
            </a:r>
          </a:p>
        </p:txBody>
      </p:sp>
      <p:sp>
        <p:nvSpPr>
          <p:cNvPr id="7" name="0"/>
          <p:cNvSpPr/>
          <p:nvPr/>
        </p:nvSpPr>
        <p:spPr>
          <a:xfrm>
            <a:off x="1444625" y="3658281"/>
            <a:ext cx="8151671" cy="5211762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0" lvl="1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defRPr/>
            </a:pPr>
            <a:endParaRPr lang="de-DE" sz="600" b="1" u="sng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C00C7C4B-646F-4128-BA38-AD729D16A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10" y="6074908"/>
            <a:ext cx="3515519" cy="34290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AUSBILDUNGSSTART 09/2023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55">
            <a:extLst>
              <a:ext uri="{FF2B5EF4-FFF2-40B4-BE49-F238E27FC236}">
                <a16:creationId xmlns:a16="http://schemas.microsoft.com/office/drawing/2014/main" id="{2B0D939A-1892-45AC-84B4-33098AF4A9C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06110" y="1350247"/>
            <a:ext cx="173603" cy="4462724"/>
          </a:xfrm>
          <a:prstGeom prst="downArrow">
            <a:avLst>
              <a:gd name="adj1" fmla="val 28889"/>
              <a:gd name="adj2" fmla="val 258421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100000"/>
                  <a:lumOff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sq" cmpd="sng">
            <a:solidFill>
              <a:schemeClr val="accent1">
                <a:lumMod val="100000"/>
                <a:lumOff val="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chemeClr val="accent1">
                <a:lumMod val="50000"/>
                <a:lumOff val="0"/>
              </a:schemeClr>
            </a:outerShdw>
          </a:effectLst>
        </p:spPr>
        <p:txBody>
          <a:bodyPr rot="0" vert="horz" wrap="none" lIns="91440" tIns="45720" rIns="91440" bIns="45720" anchor="ctr" anchorCtr="0" upright="1">
            <a:noAutofit/>
          </a:bodyPr>
          <a:lstStyle/>
          <a:p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D21807E-1429-449C-978F-F8D8177F7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2253343"/>
            <a:ext cx="918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C0468A-24F5-4135-B5FF-099C0574A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442" y="1494283"/>
            <a:ext cx="742722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de-DE" altLang="de-DE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Februar 2022	Anmeldung zur Prüfung im Öffentlichen Dienst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unter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www.lpa.bayern.de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Feb. 2022	Bewerbung bei lokaler Kommunalverwaltung und </a:t>
            </a:r>
            <a:b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manchen Großbetrieben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Juli 2022	Bewerbungen bei Großbetrieben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de-DE" altLang="de-DE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Okt. 2022	Bewerbungen bei kleineren und mittleren Betrieben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lang="de-DE" altLang="de-DE" sz="1600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Nov. 2022 	Bewerben für schulische Ausbildungen an Berufsfachschulen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lang="de-DE" altLang="de-DE" sz="1600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(z.B. Kinderpfleger / Pflegefachhilfe / Sozialpfleger, etc.)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 Feb. 2023	Anmeldung für weiterführende Schulen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CC4B1A-CF7A-42DF-B494-5047F3942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3053443"/>
            <a:ext cx="91805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4"/>
          <p:cNvSpPr>
            <a:spLocks noGrp="1"/>
          </p:cNvSpPr>
          <p:nvPr>
            <p:ph type="title"/>
          </p:nvPr>
        </p:nvSpPr>
        <p:spPr>
          <a:xfrm>
            <a:off x="698500" y="293688"/>
            <a:ext cx="7758113" cy="731837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altLang="de-DE" dirty="0"/>
              <a:t>Wie können Sie als Eltern bei der Berufsorientierung unterstützen?</a:t>
            </a:r>
          </a:p>
        </p:txBody>
      </p:sp>
      <p:sp>
        <p:nvSpPr>
          <p:cNvPr id="7" name="0"/>
          <p:cNvSpPr/>
          <p:nvPr/>
        </p:nvSpPr>
        <p:spPr>
          <a:xfrm>
            <a:off x="720725" y="1404938"/>
            <a:ext cx="8151671" cy="5211762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0" lvl="1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defRPr/>
            </a:pPr>
            <a:endParaRPr lang="de-DE" sz="600" b="1" u="sng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dirty="0">
                <a:solidFill>
                  <a:srgbClr val="000000"/>
                </a:solidFill>
              </a:rPr>
              <a:t>Sortieren Sie mit Ihren Kindern die Ideen</a:t>
            </a: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1600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dirty="0">
                <a:solidFill>
                  <a:srgbClr val="000000"/>
                </a:solidFill>
              </a:rPr>
              <a:t>Helfen Sie aktiv bei „den drei Fragen“</a:t>
            </a: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1600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dirty="0">
                <a:solidFill>
                  <a:srgbClr val="000000"/>
                </a:solidFill>
              </a:rPr>
              <a:t>Seien Sie neugierig und fragen bei scheinbar interessanten Berufen nach</a:t>
            </a: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1600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dirty="0">
                <a:solidFill>
                  <a:srgbClr val="000000"/>
                </a:solidFill>
              </a:rPr>
              <a:t>Nehmen Sie an Tagen der Offenen Tür teil (vor Ort oder digital)</a:t>
            </a: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1600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dirty="0">
                <a:solidFill>
                  <a:srgbClr val="000000"/>
                </a:solidFill>
              </a:rPr>
              <a:t>Erzählen Sie von Ihren eigenen Erfahrungen</a:t>
            </a: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1600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dirty="0">
                <a:solidFill>
                  <a:srgbClr val="000000"/>
                </a:solidFill>
              </a:rPr>
              <a:t>Machen Sie Mut </a:t>
            </a: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1600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r>
              <a:rPr lang="de-DE" sz="1600" dirty="0">
                <a:solidFill>
                  <a:srgbClr val="000000"/>
                </a:solidFill>
              </a:rPr>
              <a:t>Bringen Sie etwas Leichtigkeit in den Prozess</a:t>
            </a:r>
            <a:endParaRPr lang="de-DE" sz="600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342043" lvl="1" indent="-342043" eaLnBrk="1" hangingPunct="1"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  <a:defRPr/>
            </a:pPr>
            <a:endParaRPr lang="de-DE" sz="14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2477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Titelfolie"/>
  <p:tag name="LAYOUT" val="Titelfolie mit Bild und Subline inter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heme/theme1.xml><?xml version="1.0" encoding="utf-8"?>
<a:theme xmlns:a="http://schemas.openxmlformats.org/drawingml/2006/main" name="Titelfoli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folie ohne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ohne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ohne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haltsfolien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rennfolie mit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rennfolie ohne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co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siness Titelfoli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>
        <a:normAutofit/>
      </a:bodyPr>
      <a:lstStyle>
        <a:defPPr>
          <a:defRPr sz="4000"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Business Trennfoli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sinessfolien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920</Words>
  <Application>Microsoft Office PowerPoint</Application>
  <PresentationFormat>Benutzerdefiniert</PresentationFormat>
  <Paragraphs>159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9</vt:i4>
      </vt:variant>
      <vt:variant>
        <vt:lpstr>Folientitel</vt:lpstr>
      </vt:variant>
      <vt:variant>
        <vt:i4>11</vt:i4>
      </vt:variant>
    </vt:vector>
  </HeadingPairs>
  <TitlesOfParts>
    <vt:vector size="33" baseType="lpstr">
      <vt:lpstr>72 Condensed</vt:lpstr>
      <vt:lpstr>Arial</vt:lpstr>
      <vt:lpstr>Bradley Hand ITC</vt:lpstr>
      <vt:lpstr>Broadway</vt:lpstr>
      <vt:lpstr>Calibri</vt:lpstr>
      <vt:lpstr>Chiller</vt:lpstr>
      <vt:lpstr>Comic Sans MS</vt:lpstr>
      <vt:lpstr>FHM TheSans</vt:lpstr>
      <vt:lpstr>Freestyle Script</vt:lpstr>
      <vt:lpstr>Harrington</vt:lpstr>
      <vt:lpstr>Impact</vt:lpstr>
      <vt:lpstr>Ink Free</vt:lpstr>
      <vt:lpstr>Wingdings</vt:lpstr>
      <vt:lpstr>Titelfolie</vt:lpstr>
      <vt:lpstr>Titelfolie ohne Bild</vt:lpstr>
      <vt:lpstr>Inhaltsfolien</vt:lpstr>
      <vt:lpstr>Trennfolie mit Bild</vt:lpstr>
      <vt:lpstr>Trennfolie ohne Bild</vt:lpstr>
      <vt:lpstr>Blanco</vt:lpstr>
      <vt:lpstr>Business Titelfolie</vt:lpstr>
      <vt:lpstr>Business Trennfolie</vt:lpstr>
      <vt:lpstr>Businessfolien</vt:lpstr>
      <vt:lpstr>Berufswahl als gemeinsamer Prozess - wie Sie als Eltern Ihre Kinder unterstützen können - </vt:lpstr>
      <vt:lpstr>Die Möglichkeiten nach der Mittelschule</vt:lpstr>
      <vt:lpstr>Die Möglichkeiten nach der Mittelschule</vt:lpstr>
      <vt:lpstr>Berufsorientierung – wie funktioniert das eigentlich?</vt:lpstr>
      <vt:lpstr>Berufsorientierung – wie funktioniert das eigentlich? Ich überlege, was mir wichtig ist…</vt:lpstr>
      <vt:lpstr>PowerPoint-Präsentation</vt:lpstr>
      <vt:lpstr>PowerPoint-Präsentation</vt:lpstr>
      <vt:lpstr>Was sind die wichtigsten Bewerbungsfristen?</vt:lpstr>
      <vt:lpstr>Wie können Sie als Eltern bei der Berufsorientierung unterstützen?</vt:lpstr>
      <vt:lpstr>Wie unterstützt die Berufsberatung bei der Berufsorientierung?</vt:lpstr>
      <vt:lpstr>Kontakt zur Berufsberatung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BA-Design</dc:title>
  <dc:creator>Bundesagentur für Arbeit</dc:creator>
  <cp:lastModifiedBy>Lehrer</cp:lastModifiedBy>
  <cp:revision>1727</cp:revision>
  <cp:lastPrinted>2015-04-29T16:10:31Z</cp:lastPrinted>
  <dcterms:created xsi:type="dcterms:W3CDTF">2006-11-23T14:48:20Z</dcterms:created>
  <dcterms:modified xsi:type="dcterms:W3CDTF">2022-02-10T10:19:32Z</dcterms:modified>
  <cp:contentStatus>Version 140410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ttonPressed">
    <vt:bool>false</vt:bool>
  </property>
  <property fmtid="{D5CDD505-2E9C-101B-9397-08002B2CF9AE}" pid="3" name="tgbDruckschalter">
    <vt:i4>0</vt:i4>
  </property>
  <property fmtid="{D5CDD505-2E9C-101B-9397-08002B2CF9AE}" pid="4" name="chkIntern">
    <vt:i4>0</vt:i4>
  </property>
  <property fmtid="{D5CDD505-2E9C-101B-9397-08002B2CF9AE}" pid="5" name="MasterVerNr">
    <vt:lpwstr>3.1g</vt:lpwstr>
  </property>
</Properties>
</file>