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li Bausch" initials="UB" lastIdx="1" clrIdx="0">
    <p:extLst>
      <p:ext uri="{19B8F6BF-5375-455C-9EA6-DF929625EA0E}">
        <p15:presenceInfo xmlns:p15="http://schemas.microsoft.com/office/powerpoint/2012/main" userId="S::uli.bausch@lkraschule.onmicrosoft.com::697f7848-68ca-47b7-9ec1-4c04ed091b9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48"/>
  </p:normalViewPr>
  <p:slideViewPr>
    <p:cSldViewPr snapToGrid="0" snapToObjects="1">
      <p:cViewPr varScale="1">
        <p:scale>
          <a:sx n="105" d="100"/>
          <a:sy n="105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2FD1B-7A1F-FC48-99D5-FA50BADCC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5D5FBF1-748A-5145-9F06-E105DEAB7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64ACAC-373E-1749-8EF6-1C39AED8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127C73-4FBF-0B46-8231-A7A4BF2B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F9086B-4629-A741-97F4-4D028BC5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00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05DB9-E3A5-D740-AAFA-220EE356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4D99B4A-BDDF-DB4D-934A-D76FFD367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1FFA3E-59C5-B84C-BF66-EF7B96F3C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1BC48-BA7C-9545-8F96-F84F892C6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2AEE8B-D16B-C441-BAA0-136EFEE8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07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642E478-3EC3-D149-80CD-2B0398D36C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7F8D868-5672-3647-9A05-EDA672908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60826D-74D8-214A-A512-67C976656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5F7A0A-9177-3E4B-B3CF-C24D30A07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82AFB5-1C0C-CA45-9964-A422703C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31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2DF85-BEC0-9740-87E3-99545C2F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B16E09-4838-634E-BCB0-557F80A8E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8AA5BB-E034-9641-8850-6DAF344C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0D08E3-B743-D041-9688-B2CE5717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0C315D-F5EA-F349-92EB-861D5902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66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1B45E-87D3-6D49-9C47-257FD35D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C35F32-AD81-2C4E-90F4-4CDC1F556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9BCC1B-09BE-F54E-BF2F-543BAED9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BA71D9-7EAA-5141-88DA-6CED9554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FFE90F-BEDD-C448-ADFE-C994956F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79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882DC-9DD9-DA4A-9CF8-DA207028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22B9E3-1403-5046-BD11-4E446761E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6401EE-2E32-B24D-98D6-E6EEEC7B4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8FF178-D5FE-DD4F-AFBE-03AADAA28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91F991-187A-F349-BDC9-B4972EB4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959AA7-0D50-DE45-B07D-10B8F9A1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49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E1AFB-D2A2-4247-9BAF-9E3B19F3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4B38B5-B77C-0E4F-A7F5-1CB4C14D5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C2BD51-72EE-7C48-B8BA-5219F8508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69348F-B600-6845-9780-4B28EBBEB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7A728EC-E5E9-F741-92CB-567EBE847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4F07019-BED7-274D-B65F-B976769B1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F3ED082-60A2-6D47-A9A5-34DFF1AA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C652BBB-68EC-AF4F-90C2-E161D746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84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D4E16-BEB5-794F-92C6-DCC83D0DF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8EBEC8-D55A-314B-9425-DD730F82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691CE3-3FD9-1E42-ADCA-D5AD377AB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818116-2F52-764F-B0BC-2B6D0D40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77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0053482-2224-AF4F-B5D1-D241E094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208935-7644-4E41-BD02-B93A1D3D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7D3878-6563-1947-89F4-D993DD75E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72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E3A9A-DA84-1540-99B6-D89F1325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680F2B-9F56-EC44-9671-9FA8E549E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BAD31C-11C4-F245-9E91-CC80EF1A6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62E1F5-0B68-6A4E-AAAE-C24AF01FE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EC8BAE-E129-0242-ADC7-AE38F21F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E596EC-C6F6-9D47-AEC6-21B41029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093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3FA8A-8DDF-D34E-A0EE-1CC9F8511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D26B2AD-6A92-394F-BA2D-0166EB6E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DCCBC7-9966-144A-8A7A-A7FB2290B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B0AB70-1F8C-5140-B6DF-AE6FEF6A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5D4009-1A68-4F44-AF08-39399C82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1BF211-B455-9B4C-A2D5-E1CF0632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95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58DA0F-61EA-514D-A96B-BB05C5F25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662301-4E8D-6044-8BDA-A517EDDF6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08D058-F68B-D74D-919B-AC578568D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83E7-15EB-5D45-9588-E8BC8D7BA85B}" type="datetimeFigureOut">
              <a:rPr lang="de-DE" smtClean="0"/>
              <a:t>07.12.23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64E107-088A-E848-BC04-35418144B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CB0E5C-C3F1-0048-A491-012E2E47D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B27DE-FBD9-0644-8045-22085EDAC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08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BCB00-7547-0542-ABEE-6F122FF77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859" y="640081"/>
            <a:ext cx="3494341" cy="3793488"/>
          </a:xfrm>
          <a:noFill/>
        </p:spPr>
        <p:txBody>
          <a:bodyPr>
            <a:normAutofit/>
          </a:bodyPr>
          <a:lstStyle/>
          <a:p>
            <a:pPr algn="l"/>
            <a:r>
              <a:rPr lang="de-DE" sz="4300"/>
              <a:t>Informationen zum Übertritt an die Realschule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taatliche Realschule Neusäß - Stadt Augsburg">
            <a:extLst>
              <a:ext uri="{FF2B5EF4-FFF2-40B4-BE49-F238E27FC236}">
                <a16:creationId xmlns:a16="http://schemas.microsoft.com/office/drawing/2014/main" id="{F6631943-AFF9-5448-8305-52F28720E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5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7"/>
    </mc:Choice>
    <mc:Fallback xmlns="">
      <p:transition spd="slow" advTm="43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9F9A3-5C84-C44B-F94B-BFF274A3C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einige Angebote der RS Neusäß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CE5874-FD32-51F9-A4E3-B8C4E1EC5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Offener Ganztag</a:t>
            </a:r>
          </a:p>
          <a:p>
            <a:r>
              <a:rPr lang="de-DE" dirty="0"/>
              <a:t>Profilklassen Theater und Band</a:t>
            </a:r>
          </a:p>
          <a:p>
            <a:r>
              <a:rPr lang="de-DE" dirty="0"/>
              <a:t>umfangreiches Wahlfachangebot</a:t>
            </a:r>
          </a:p>
          <a:p>
            <a:r>
              <a:rPr lang="de-DE" dirty="0"/>
              <a:t>Lernwerkstatt</a:t>
            </a:r>
          </a:p>
          <a:p>
            <a:r>
              <a:rPr lang="de-DE" dirty="0" err="1"/>
              <a:t>Pausenbuddies</a:t>
            </a:r>
            <a:endParaRPr lang="de-DE" dirty="0"/>
          </a:p>
          <a:p>
            <a:r>
              <a:rPr lang="de-DE" dirty="0"/>
              <a:t>Tutoren</a:t>
            </a:r>
          </a:p>
          <a:p>
            <a:r>
              <a:rPr lang="de-DE" dirty="0"/>
              <a:t>Mentoren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293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FEA1D-668B-AF45-071D-C706DB6D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Termine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C50325-5FF3-5E2F-6947-94E5735B4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Infoabend: 	21.03. 	 18.00- 20.30</a:t>
            </a:r>
          </a:p>
          <a:p>
            <a:endParaRPr lang="de-DE" dirty="0"/>
          </a:p>
          <a:p>
            <a:r>
              <a:rPr lang="de-DE" dirty="0"/>
              <a:t>Anmeldung: 	6. – 8. 5. und 10.05. </a:t>
            </a:r>
          </a:p>
          <a:p>
            <a:endParaRPr lang="de-DE" dirty="0"/>
          </a:p>
          <a:p>
            <a:r>
              <a:rPr lang="de-DE" dirty="0"/>
              <a:t>Probeunterricht: 14. – 16. 05. </a:t>
            </a:r>
          </a:p>
        </p:txBody>
      </p:sp>
    </p:spTree>
    <p:extLst>
      <p:ext uri="{BB962C8B-B14F-4D97-AF65-F5344CB8AC3E}">
        <p14:creationId xmlns:p14="http://schemas.microsoft.com/office/powerpoint/2010/main" val="242092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14E50-0075-594A-97D0-784F34761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sz="3700"/>
              <a:t>Die Realschule im bayerischen Schulsystem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01AB4D-60B3-421C-9432-D802CC21F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Das bayerische Schulsystem">
            <a:extLst>
              <a:ext uri="{FF2B5EF4-FFF2-40B4-BE49-F238E27FC236}">
                <a16:creationId xmlns:a16="http://schemas.microsoft.com/office/drawing/2014/main" id="{0C28499A-DE16-8541-9B81-2D6F2D8C5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9"/>
          <a:stretch/>
        </p:blipFill>
        <p:spPr bwMode="auto">
          <a:xfrm>
            <a:off x="6002432" y="807593"/>
            <a:ext cx="4826191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C370A0E-F408-234A-B12C-EB076E5412FA}"/>
              </a:ext>
            </a:extLst>
          </p:cNvPr>
          <p:cNvSpPr txBox="1"/>
          <p:nvPr/>
        </p:nvSpPr>
        <p:spPr>
          <a:xfrm>
            <a:off x="8415527" y="5465973"/>
            <a:ext cx="312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Bayerisches Staatsministerium </a:t>
            </a:r>
            <a:r>
              <a:rPr lang="de-DE" sz="1000" dirty="0" err="1"/>
              <a:t>für</a:t>
            </a:r>
            <a:r>
              <a:rPr lang="de-DE" sz="1000" dirty="0"/>
              <a:t> Unterricht und Kultus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8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7"/>
    </mc:Choice>
    <mc:Fallback xmlns="">
      <p:transition spd="slow" advTm="336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B96B1F-3004-D24E-994C-D4BDCD60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sz="3400"/>
              <a:t>Wege nach dem Realschulabschluss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A5BF0E-85EF-46A7-AD48-A3BCA9D84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Das bayerische Schulsystem">
            <a:extLst>
              <a:ext uri="{FF2B5EF4-FFF2-40B4-BE49-F238E27FC236}">
                <a16:creationId xmlns:a16="http://schemas.microsoft.com/office/drawing/2014/main" id="{928ECBA3-91F9-B349-9E57-9A2839A13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76"/>
          <a:stretch/>
        </p:blipFill>
        <p:spPr bwMode="auto">
          <a:xfrm>
            <a:off x="5405862" y="1748816"/>
            <a:ext cx="6019331" cy="33571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4D4A49B-9940-8349-9A1B-4D3D7AA3FAC3}"/>
              </a:ext>
            </a:extLst>
          </p:cNvPr>
          <p:cNvSpPr txBox="1"/>
          <p:nvPr/>
        </p:nvSpPr>
        <p:spPr>
          <a:xfrm>
            <a:off x="8415527" y="5465973"/>
            <a:ext cx="312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Bayerisches Staatsministerium </a:t>
            </a:r>
            <a:r>
              <a:rPr lang="de-DE" sz="1000" dirty="0" err="1"/>
              <a:t>für</a:t>
            </a:r>
            <a:r>
              <a:rPr lang="de-DE" sz="1000" dirty="0"/>
              <a:t> Unterricht und Kultus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9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0"/>
    </mc:Choice>
    <mc:Fallback xmlns="">
      <p:transition spd="slow" advTm="6748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D8291-EE4D-E748-8337-71185A3F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dirty="0"/>
              <a:t>Profil der Realschule</a:t>
            </a:r>
          </a:p>
        </p:txBody>
      </p:sp>
      <p:sp>
        <p:nvSpPr>
          <p:cNvPr id="7" name="Content Placeholder 1029">
            <a:extLst>
              <a:ext uri="{FF2B5EF4-FFF2-40B4-BE49-F238E27FC236}">
                <a16:creationId xmlns:a16="http://schemas.microsoft.com/office/drawing/2014/main" id="{D22E8AB7-6D8A-D54F-8656-F3735B867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8" y="2438400"/>
            <a:ext cx="3505200" cy="3786188"/>
          </a:xfrm>
        </p:spPr>
        <p:txBody>
          <a:bodyPr>
            <a:normAutofit/>
          </a:bodyPr>
          <a:lstStyle/>
          <a:p>
            <a:r>
              <a:rPr lang="en-US" sz="2000"/>
              <a:t>fundiertes</a:t>
            </a:r>
            <a:r>
              <a:rPr lang="en-US" sz="2000" dirty="0"/>
              <a:t> </a:t>
            </a:r>
            <a:r>
              <a:rPr lang="en-US" sz="2000"/>
              <a:t>Allgemeinwissen</a:t>
            </a:r>
            <a:endParaRPr lang="en-US" sz="2000" dirty="0"/>
          </a:p>
          <a:p>
            <a:r>
              <a:rPr lang="en-US" sz="2000"/>
              <a:t>regelmäßiges</a:t>
            </a:r>
            <a:r>
              <a:rPr lang="en-US" sz="2000" dirty="0"/>
              <a:t> </a:t>
            </a:r>
            <a:r>
              <a:rPr lang="en-US" sz="2000"/>
              <a:t>Üben</a:t>
            </a:r>
            <a:endParaRPr lang="en-US" sz="2000" dirty="0"/>
          </a:p>
          <a:p>
            <a:r>
              <a:rPr lang="en-US" sz="2000"/>
              <a:t>Sicherung</a:t>
            </a:r>
            <a:r>
              <a:rPr lang="en-US" sz="2000" dirty="0"/>
              <a:t> des </a:t>
            </a:r>
            <a:r>
              <a:rPr lang="en-US" sz="2000"/>
              <a:t>Erlernten</a:t>
            </a:r>
            <a:endParaRPr lang="en-US" sz="2000" dirty="0"/>
          </a:p>
          <a:p>
            <a:r>
              <a:rPr lang="en-US" sz="2000"/>
              <a:t>Anleitung</a:t>
            </a:r>
            <a:r>
              <a:rPr lang="en-US" sz="2000" dirty="0"/>
              <a:t> </a:t>
            </a:r>
            <a:r>
              <a:rPr lang="en-US" sz="2000"/>
              <a:t>zur</a:t>
            </a:r>
            <a:r>
              <a:rPr lang="en-US" sz="2000" dirty="0"/>
              <a:t> </a:t>
            </a:r>
            <a:r>
              <a:rPr lang="en-US" sz="2000"/>
              <a:t>Eigentätigkeit</a:t>
            </a:r>
            <a:endParaRPr lang="en-US" sz="2000" dirty="0"/>
          </a:p>
          <a:p>
            <a:r>
              <a:rPr lang="en-US" sz="2000"/>
              <a:t>Vermittlung</a:t>
            </a:r>
            <a:r>
              <a:rPr lang="en-US" sz="2000" dirty="0"/>
              <a:t> von </a:t>
            </a:r>
            <a:r>
              <a:rPr lang="en-US" sz="2000"/>
              <a:t>Alltagskompetenzen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10image56782624">
            <a:extLst>
              <a:ext uri="{FF2B5EF4-FFF2-40B4-BE49-F238E27FC236}">
                <a16:creationId xmlns:a16="http://schemas.microsoft.com/office/drawing/2014/main" id="{87EC4994-F210-ED4C-A364-1B14802FA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305561"/>
            <a:ext cx="6019331" cy="42436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EA1B187-AED8-074C-9C03-8ACA93F49984}"/>
              </a:ext>
            </a:extLst>
          </p:cNvPr>
          <p:cNvSpPr txBox="1"/>
          <p:nvPr/>
        </p:nvSpPr>
        <p:spPr>
          <a:xfrm>
            <a:off x="10332720" y="5745480"/>
            <a:ext cx="899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Getty Images</a:t>
            </a:r>
          </a:p>
        </p:txBody>
      </p:sp>
    </p:spTree>
    <p:extLst>
      <p:ext uri="{BB962C8B-B14F-4D97-AF65-F5344CB8AC3E}">
        <p14:creationId xmlns:p14="http://schemas.microsoft.com/office/powerpoint/2010/main" val="41260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97"/>
    </mc:Choice>
    <mc:Fallback xmlns="">
      <p:transition spd="slow" advTm="9129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E917D-8ADE-F441-BE0D-2873EB9FB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sz="3700"/>
              <a:t>Inhalte und Fachlehrerprinzip 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3C1D5509-FA3D-0A4A-814F-EC8DD6DABA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817438"/>
              </p:ext>
            </p:extLst>
          </p:nvPr>
        </p:nvGraphicFramePr>
        <p:xfrm>
          <a:off x="5660431" y="2057400"/>
          <a:ext cx="588264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528">
                  <a:extLst>
                    <a:ext uri="{9D8B030D-6E8A-4147-A177-3AD203B41FA5}">
                      <a16:colId xmlns:a16="http://schemas.microsoft.com/office/drawing/2014/main" val="2169370064"/>
                    </a:ext>
                  </a:extLst>
                </a:gridCol>
                <a:gridCol w="1176528">
                  <a:extLst>
                    <a:ext uri="{9D8B030D-6E8A-4147-A177-3AD203B41FA5}">
                      <a16:colId xmlns:a16="http://schemas.microsoft.com/office/drawing/2014/main" val="71087891"/>
                    </a:ext>
                  </a:extLst>
                </a:gridCol>
                <a:gridCol w="1176528">
                  <a:extLst>
                    <a:ext uri="{9D8B030D-6E8A-4147-A177-3AD203B41FA5}">
                      <a16:colId xmlns:a16="http://schemas.microsoft.com/office/drawing/2014/main" val="15431181"/>
                    </a:ext>
                  </a:extLst>
                </a:gridCol>
                <a:gridCol w="1176528">
                  <a:extLst>
                    <a:ext uri="{9D8B030D-6E8A-4147-A177-3AD203B41FA5}">
                      <a16:colId xmlns:a16="http://schemas.microsoft.com/office/drawing/2014/main" val="218372803"/>
                    </a:ext>
                  </a:extLst>
                </a:gridCol>
                <a:gridCol w="1176528">
                  <a:extLst>
                    <a:ext uri="{9D8B030D-6E8A-4147-A177-3AD203B41FA5}">
                      <a16:colId xmlns:a16="http://schemas.microsoft.com/office/drawing/2014/main" val="277250361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6377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11038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6087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009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2022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139283"/>
                  </a:ext>
                </a:extLst>
              </a:tr>
            </a:tbl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062">
            <a:extLst>
              <a:ext uri="{FF2B5EF4-FFF2-40B4-BE49-F238E27FC236}">
                <a16:creationId xmlns:a16="http://schemas.microsoft.com/office/drawing/2014/main" id="{2F66EC11-6590-A74B-AE8F-A21A4F84F31D}"/>
              </a:ext>
            </a:extLst>
          </p:cNvPr>
          <p:cNvSpPr txBox="1">
            <a:spLocks/>
          </p:cNvSpPr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 err="1"/>
              <a:t>Schwerpunkt</a:t>
            </a:r>
            <a:r>
              <a:rPr lang="en-US" sz="2000" dirty="0"/>
              <a:t> </a:t>
            </a:r>
            <a:r>
              <a:rPr lang="en-US" sz="2000" dirty="0" err="1"/>
              <a:t>Hauptfächer</a:t>
            </a:r>
            <a:r>
              <a:rPr lang="en-US" sz="2000" dirty="0"/>
              <a:t>: Deutsch, </a:t>
            </a:r>
            <a:r>
              <a:rPr lang="en-US" sz="2000" dirty="0" err="1"/>
              <a:t>Mathe</a:t>
            </a:r>
            <a:r>
              <a:rPr lang="en-US" sz="2000" dirty="0"/>
              <a:t>, </a:t>
            </a:r>
            <a:r>
              <a:rPr lang="en-US" sz="2000" dirty="0" err="1"/>
              <a:t>Englisch</a:t>
            </a:r>
            <a:endParaRPr lang="en-US" sz="2000" dirty="0"/>
          </a:p>
          <a:p>
            <a:r>
              <a:rPr lang="en-US" sz="2000" dirty="0" err="1"/>
              <a:t>Lernfächer</a:t>
            </a:r>
            <a:r>
              <a:rPr lang="en-US" sz="2000" dirty="0"/>
              <a:t> </a:t>
            </a:r>
            <a:r>
              <a:rPr lang="en-US" sz="2000" dirty="0" err="1"/>
              <a:t>wie</a:t>
            </a:r>
            <a:r>
              <a:rPr lang="en-US" sz="2000" dirty="0"/>
              <a:t> Bio, </a:t>
            </a:r>
            <a:r>
              <a:rPr lang="en-US" sz="2000" dirty="0" err="1"/>
              <a:t>Erdkunde</a:t>
            </a:r>
            <a:r>
              <a:rPr lang="en-US" sz="2000" dirty="0"/>
              <a:t>, </a:t>
            </a:r>
            <a:r>
              <a:rPr lang="en-US" sz="2000" dirty="0" err="1"/>
              <a:t>Geschichte</a:t>
            </a:r>
            <a:endParaRPr lang="en-US" sz="2000" dirty="0"/>
          </a:p>
          <a:p>
            <a:r>
              <a:rPr lang="en-US" sz="2000" dirty="0" err="1"/>
              <a:t>Informationstechnologie</a:t>
            </a:r>
            <a:endParaRPr lang="en-US" sz="2000" dirty="0"/>
          </a:p>
          <a:p>
            <a:r>
              <a:rPr lang="en-US" sz="2000" dirty="0"/>
              <a:t>Kreative </a:t>
            </a:r>
            <a:r>
              <a:rPr lang="en-US" sz="2000" dirty="0" err="1"/>
              <a:t>Fächer</a:t>
            </a:r>
            <a:r>
              <a:rPr lang="en-US" sz="2000" dirty="0"/>
              <a:t>: </a:t>
            </a:r>
            <a:r>
              <a:rPr lang="en-US" sz="2000" dirty="0" err="1"/>
              <a:t>Musik</a:t>
            </a:r>
            <a:r>
              <a:rPr lang="en-US" sz="2000" dirty="0"/>
              <a:t>, Kunst</a:t>
            </a:r>
          </a:p>
          <a:p>
            <a:r>
              <a:rPr lang="en-US" sz="2000" dirty="0"/>
              <a:t>Sport, Religion/</a:t>
            </a:r>
            <a:r>
              <a:rPr lang="en-US" sz="2000" dirty="0" err="1"/>
              <a:t>Ethik</a:t>
            </a:r>
            <a:endParaRPr lang="en-US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B9868A-325E-F743-A89E-D2924B7B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804" y="1744881"/>
            <a:ext cx="5982207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29"/>
    </mc:Choice>
    <mc:Fallback xmlns="">
      <p:transition spd="slow" advTm="8312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10E17-530D-A344-8789-7BE0C772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sz="2400" dirty="0"/>
              <a:t>Die Wahlpflichtfächergruppen ab Klasse 7</a:t>
            </a:r>
          </a:p>
        </p:txBody>
      </p:sp>
      <p:sp>
        <p:nvSpPr>
          <p:cNvPr id="2063" name="Content Placeholder 2062">
            <a:extLst>
              <a:ext uri="{FF2B5EF4-FFF2-40B4-BE49-F238E27FC236}">
                <a16:creationId xmlns:a16="http://schemas.microsoft.com/office/drawing/2014/main" id="{7F2FA6A3-25B8-4AC7-9E3B-EB9C0E642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 dirty="0"/>
              <a:t>Gruppe I: </a:t>
            </a:r>
            <a:r>
              <a:rPr lang="en-US" sz="2000" dirty="0" err="1"/>
              <a:t>technisch</a:t>
            </a:r>
            <a:r>
              <a:rPr lang="en-US" sz="2000" dirty="0"/>
              <a:t>, </a:t>
            </a:r>
            <a:r>
              <a:rPr lang="en-US" sz="2000" dirty="0" err="1"/>
              <a:t>naturwissenschaftlich</a:t>
            </a:r>
            <a:endParaRPr lang="en-US" sz="2000" dirty="0"/>
          </a:p>
          <a:p>
            <a:r>
              <a:rPr lang="en-US" sz="2000" dirty="0"/>
              <a:t>Gruppe II: </a:t>
            </a:r>
            <a:r>
              <a:rPr lang="en-US" sz="2000" dirty="0" err="1"/>
              <a:t>wirtschaftlich</a:t>
            </a:r>
            <a:r>
              <a:rPr lang="en-US" sz="2000" dirty="0"/>
              <a:t>, </a:t>
            </a:r>
            <a:r>
              <a:rPr lang="en-US" sz="2000" dirty="0" err="1"/>
              <a:t>kaufmännisch</a:t>
            </a:r>
            <a:endParaRPr lang="en-US" sz="2000" dirty="0"/>
          </a:p>
          <a:p>
            <a:r>
              <a:rPr lang="en-US" sz="2000" dirty="0"/>
              <a:t>Gruppe IIIa: </a:t>
            </a:r>
            <a:r>
              <a:rPr lang="en-US" sz="2000" dirty="0" err="1"/>
              <a:t>sprachlich</a:t>
            </a:r>
            <a:endParaRPr lang="en-US" sz="2000" dirty="0"/>
          </a:p>
          <a:p>
            <a:r>
              <a:rPr lang="en-US" sz="2000" dirty="0"/>
              <a:t>Gruppe </a:t>
            </a:r>
            <a:r>
              <a:rPr lang="en-US" sz="2000" dirty="0" err="1"/>
              <a:t>IIIb</a:t>
            </a:r>
            <a:r>
              <a:rPr lang="en-US" sz="2000" dirty="0"/>
              <a:t>: </a:t>
            </a:r>
            <a:r>
              <a:rPr lang="en-US" sz="2000" dirty="0" err="1"/>
              <a:t>gestalterisch</a:t>
            </a:r>
            <a:r>
              <a:rPr lang="en-US" sz="2000" dirty="0"/>
              <a:t>, </a:t>
            </a:r>
            <a:r>
              <a:rPr lang="en-US" sz="2000" dirty="0" err="1"/>
              <a:t>sozial</a:t>
            </a:r>
            <a:r>
              <a:rPr lang="en-US" sz="2000" dirty="0"/>
              <a:t>, </a:t>
            </a:r>
            <a:r>
              <a:rPr lang="en-US" sz="2000" dirty="0" err="1"/>
              <a:t>hauswirtschaftlich</a:t>
            </a:r>
            <a:endParaRPr lang="en-US" sz="2000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9557CF4-2842-964A-A35F-52F4B512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06" y="3970782"/>
            <a:ext cx="2733312" cy="182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D44BDA2-4348-514E-959C-E27F680E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06" y="1157238"/>
            <a:ext cx="2733312" cy="182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eld, Münze, Investitionen, Geschäft">
            <a:extLst>
              <a:ext uri="{FF2B5EF4-FFF2-40B4-BE49-F238E27FC236}">
                <a16:creationId xmlns:a16="http://schemas.microsoft.com/office/drawing/2014/main" id="{F33047A0-8001-824A-9A19-FA92099A7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207" y="1157238"/>
            <a:ext cx="2733313" cy="18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F32E333-E6DD-8840-8A93-EA3B8B7B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207" y="3905101"/>
            <a:ext cx="2939218" cy="19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6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53"/>
    </mc:Choice>
    <mc:Fallback xmlns="">
      <p:transition spd="slow" advTm="6855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10E17-530D-A344-8789-7BE0C772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sz="3700"/>
              <a:t>Übertritt aus der Grundschule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age21image57249440">
            <a:extLst>
              <a:ext uri="{FF2B5EF4-FFF2-40B4-BE49-F238E27FC236}">
                <a16:creationId xmlns:a16="http://schemas.microsoft.com/office/drawing/2014/main" id="{FFF541E5-901E-9E47-9725-921309278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721" y="807593"/>
            <a:ext cx="4715612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32C6B6-4FB7-6042-A39D-84B6012F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8" y="2251587"/>
            <a:ext cx="3384229" cy="4530496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ÜZ 2,66 oder besser (D,M,HSU)</a:t>
            </a:r>
          </a:p>
          <a:p>
            <a:r>
              <a:rPr lang="de-DE" dirty="0"/>
              <a:t>ÜZ 3,0 -&gt; Probeunterricht mit Prüfung in D,M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F18835C-B19C-BA48-B239-866D930BF356}"/>
              </a:ext>
            </a:extLst>
          </p:cNvPr>
          <p:cNvSpPr txBox="1"/>
          <p:nvPr/>
        </p:nvSpPr>
        <p:spPr>
          <a:xfrm>
            <a:off x="10967752" y="5924050"/>
            <a:ext cx="8229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fotolia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3794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0"/>
    </mc:Choice>
    <mc:Fallback xmlns="">
      <p:transition spd="slow" advTm="4747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10E17-530D-A344-8789-7BE0C772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sz="3700" dirty="0"/>
              <a:t>Übertritt aus der Mittelschule Klasse 5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32C6B6-4FB7-6042-A39D-84B6012F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8" y="2251587"/>
            <a:ext cx="3384229" cy="4530496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JZ 2,5 (D,M) -&gt; Klasse 5 RS</a:t>
            </a:r>
          </a:p>
          <a:p>
            <a:endParaRPr lang="de-DE" dirty="0"/>
          </a:p>
          <a:p>
            <a:r>
              <a:rPr lang="de-DE" dirty="0"/>
              <a:t>JZ 2,0 (D,M) -&gt; Klasse 6 RS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Picture 1" descr="page18image26127120">
            <a:extLst>
              <a:ext uri="{FF2B5EF4-FFF2-40B4-BE49-F238E27FC236}">
                <a16:creationId xmlns:a16="http://schemas.microsoft.com/office/drawing/2014/main" id="{6FFA4907-ED48-E64B-80F7-7CCDC21B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82" y="1440426"/>
            <a:ext cx="5133521" cy="39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839824D-2338-9D46-83EC-FFFF8D03A3D8}"/>
              </a:ext>
            </a:extLst>
          </p:cNvPr>
          <p:cNvSpPr txBox="1"/>
          <p:nvPr/>
        </p:nvSpPr>
        <p:spPr>
          <a:xfrm>
            <a:off x="10431343" y="5417574"/>
            <a:ext cx="1417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Getty Images</a:t>
            </a:r>
          </a:p>
        </p:txBody>
      </p:sp>
    </p:spTree>
    <p:extLst>
      <p:ext uri="{BB962C8B-B14F-4D97-AF65-F5344CB8AC3E}">
        <p14:creationId xmlns:p14="http://schemas.microsoft.com/office/powerpoint/2010/main" val="39409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53"/>
    </mc:Choice>
    <mc:Fallback xmlns="">
      <p:transition spd="slow" advTm="4625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10E17-530D-A344-8789-7BE0C772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sz="3700" dirty="0"/>
              <a:t>Entscheidungs-hilfen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32C6B6-4FB7-6042-A39D-84B6012F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8" y="2251587"/>
            <a:ext cx="3384229" cy="4530496"/>
          </a:xfrm>
        </p:spPr>
        <p:txBody>
          <a:bodyPr/>
          <a:lstStyle/>
          <a:p>
            <a:r>
              <a:rPr lang="de-DE" dirty="0"/>
              <a:t>kritisches Hinterfragen der Noten und ihrer Entstehung</a:t>
            </a:r>
          </a:p>
          <a:p>
            <a:r>
              <a:rPr lang="de-DE" dirty="0"/>
              <a:t>Einschätzung der Belastbarkeit</a:t>
            </a:r>
          </a:p>
          <a:p>
            <a:r>
              <a:rPr lang="de-DE" dirty="0"/>
              <a:t>Rat der Grundschullehrkraft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162" name="Picture 18" descr="Staatliche Schulberatung in Bayern">
            <a:extLst>
              <a:ext uri="{FF2B5EF4-FFF2-40B4-BE49-F238E27FC236}">
                <a16:creationId xmlns:a16="http://schemas.microsoft.com/office/drawing/2014/main" id="{54E0E472-5945-C349-B1FD-90A10F77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29666"/>
            <a:ext cx="4934933" cy="280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3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24"/>
    </mc:Choice>
    <mc:Fallback xmlns="">
      <p:transition spd="slow" advTm="99724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</Words>
  <Application>Microsoft Macintosh PowerPoint</Application>
  <PresentationFormat>Breitbild</PresentationFormat>
  <Paragraphs>53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Informationen zum Übertritt an die Realschule</vt:lpstr>
      <vt:lpstr>Die Realschule im bayerischen Schulsystem</vt:lpstr>
      <vt:lpstr>Wege nach dem Realschulabschluss</vt:lpstr>
      <vt:lpstr>Profil der Realschule</vt:lpstr>
      <vt:lpstr>Inhalte und Fachlehrerprinzip </vt:lpstr>
      <vt:lpstr>Die Wahlpflichtfächergruppen ab Klasse 7</vt:lpstr>
      <vt:lpstr>Übertritt aus der Grundschule</vt:lpstr>
      <vt:lpstr>Übertritt aus der Mittelschule Klasse 5</vt:lpstr>
      <vt:lpstr>Entscheidungs-hilfen</vt:lpstr>
      <vt:lpstr>einige Angebote der RS Neusäß</vt:lpstr>
      <vt:lpstr>Termine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Informationen zum Übertritt an die Realschule</dc:title>
  <dc:creator>Uli Bausch</dc:creator>
  <cp:lastModifiedBy>Ulrike Bausch</cp:lastModifiedBy>
  <cp:revision>26</cp:revision>
  <dcterms:created xsi:type="dcterms:W3CDTF">2021-02-28T19:40:19Z</dcterms:created>
  <dcterms:modified xsi:type="dcterms:W3CDTF">2023-12-07T17:21:09Z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7252cd5-6799-4195-99a6-0f1ace8aad22_Enabled">
    <vt:lpwstr>true</vt:lpwstr>
  </property>
  <property fmtid="{D5CDD505-2E9C-101B-9397-08002B2CF9AE}" pid="3" name="MSIP_Label_c7252cd5-6799-4195-99a6-0f1ace8aad22_SetDate">
    <vt:lpwstr>2023-12-07T17:19:37Z</vt:lpwstr>
  </property>
  <property fmtid="{D5CDD505-2E9C-101B-9397-08002B2CF9AE}" pid="4" name="MSIP_Label_c7252cd5-6799-4195-99a6-0f1ace8aad22_Method">
    <vt:lpwstr>Standard</vt:lpwstr>
  </property>
  <property fmtid="{D5CDD505-2E9C-101B-9397-08002B2CF9AE}" pid="5" name="MSIP_Label_c7252cd5-6799-4195-99a6-0f1ace8aad22_Name">
    <vt:lpwstr>Öffentlich</vt:lpwstr>
  </property>
  <property fmtid="{D5CDD505-2E9C-101B-9397-08002B2CF9AE}" pid="6" name="MSIP_Label_c7252cd5-6799-4195-99a6-0f1ace8aad22_SiteId">
    <vt:lpwstr>a0885927-36ec-4140-85c3-9ca6be021466</vt:lpwstr>
  </property>
  <property fmtid="{D5CDD505-2E9C-101B-9397-08002B2CF9AE}" pid="7" name="MSIP_Label_c7252cd5-6799-4195-99a6-0f1ace8aad22_ActionId">
    <vt:lpwstr>449c26d5-c662-43dc-84a0-8f33bd13d76a</vt:lpwstr>
  </property>
  <property fmtid="{D5CDD505-2E9C-101B-9397-08002B2CF9AE}" pid="8" name="MSIP_Label_c7252cd5-6799-4195-99a6-0f1ace8aad22_ContentBits">
    <vt:lpwstr>0</vt:lpwstr>
  </property>
</Properties>
</file>