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0"/>
  </p:notesMasterIdLst>
  <p:sldIdLst>
    <p:sldId id="267" r:id="rId2"/>
    <p:sldId id="277" r:id="rId3"/>
    <p:sldId id="278" r:id="rId4"/>
    <p:sldId id="275" r:id="rId5"/>
    <p:sldId id="281" r:id="rId6"/>
    <p:sldId id="262" r:id="rId7"/>
    <p:sldId id="270" r:id="rId8"/>
    <p:sldId id="272" r:id="rId9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19BA4E-3A36-4F71-8763-D972B2F42750}" type="datetimeFigureOut">
              <a:rPr lang="de-DE" smtClean="0"/>
              <a:pPr/>
              <a:t>07.10.2025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6BC2F-AEC6-4EDF-816C-3286360FE1E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105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6BC2F-AEC6-4EDF-816C-3286360FE1EF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4897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547E518-172B-499C-A77A-7C9B85D798FD}" type="datetime1">
              <a:rPr lang="de-DE" smtClean="0"/>
              <a:t>07.10.2025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F2828F6-AC78-4031-A02F-39491AEFCE0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F955-C4EB-4AB3-A796-DAB88DD30A7B}" type="datetime1">
              <a:rPr lang="de-DE" smtClean="0"/>
              <a:t>07.10.2025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828F6-AC78-4031-A02F-39491AEFCE0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FA1A6CA-1034-4D49-9DCC-1F727BAC6BDF}" type="datetime1">
              <a:rPr lang="de-DE" smtClean="0"/>
              <a:t>07.10.2025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Rechtec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F2828F6-AC78-4031-A02F-39491AEFCE0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954A4-B5AF-404E-A594-AC1CB23D5FAE}" type="datetime1">
              <a:rPr lang="de-DE" smtClean="0"/>
              <a:t>07.10.2025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F2828F6-AC78-4031-A02F-39491AEFCE08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7" name="Rechtec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D8490-DEC2-41A3-86EC-90DA8B0FB394}" type="datetime1">
              <a:rPr lang="de-DE" smtClean="0"/>
              <a:t>07.10.2025</a:t>
            </a:fld>
            <a:endParaRPr lang="de-DE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F2828F6-AC78-4031-A02F-39491AEFCE08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B5817AD-E3DC-4D5F-B73D-8A6AC28C0BD2}" type="datetime1">
              <a:rPr lang="de-DE" smtClean="0"/>
              <a:t>07.10.2025</a:t>
            </a:fld>
            <a:endParaRPr lang="de-DE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F2828F6-AC78-4031-A02F-39491AEFCE08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74DE27-514A-42BE-AA21-EF911D774239}" type="datetime1">
              <a:rPr lang="de-DE" smtClean="0"/>
              <a:t>07.10.2025</a:t>
            </a:fld>
            <a:endParaRPr lang="de-DE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F2828F6-AC78-4031-A02F-39491AEFCE08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73047-F373-414B-815A-69335CAE948B}" type="datetime1">
              <a:rPr lang="de-DE" smtClean="0"/>
              <a:t>07.10.2025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F2828F6-AC78-4031-A02F-39491AEFCE0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4EF1-B371-470C-AF0D-1EE42E3464C1}" type="datetime1">
              <a:rPr lang="de-DE" smtClean="0"/>
              <a:t>07.10.2025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F2828F6-AC78-4031-A02F-39491AEFCE0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1780A-8C21-41F7-8292-9363BBB6FDE8}" type="datetime1">
              <a:rPr lang="de-DE" smtClean="0"/>
              <a:t>07.10.2025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F2828F6-AC78-4031-A02F-39491AEFCE08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Rechtec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06BB704-7404-4B17-9A76-23149ADE0327}" type="datetime1">
              <a:rPr lang="de-DE" smtClean="0"/>
              <a:t>07.10.2025</a:t>
            </a:fld>
            <a:endParaRPr lang="de-DE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F2828F6-AC78-4031-A02F-39491AEFCE08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CABD206-C520-4DF4-AB66-AC8781889642}" type="datetime1">
              <a:rPr lang="de-DE" smtClean="0"/>
              <a:t>07.10.2025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Rechtec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F2828F6-AC78-4031-A02F-39491AEFCE0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m.bayern.de/" TargetMode="External"/><Relationship Id="rId2" Type="http://schemas.openxmlformats.org/officeDocument/2006/relationships/hyperlink" Target="http://www.schulberatung.bayern.de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59632" y="1340768"/>
            <a:ext cx="7579568" cy="3816424"/>
          </a:xfrm>
        </p:spPr>
        <p:txBody>
          <a:bodyPr>
            <a:normAutofit/>
          </a:bodyPr>
          <a:lstStyle/>
          <a:p>
            <a:pPr algn="r"/>
            <a:r>
              <a:rPr lang="de-DE" dirty="0">
                <a:solidFill>
                  <a:srgbClr val="EBDDC3"/>
                </a:solidFill>
              </a:rPr>
              <a:t>Herzlich Willkommen </a:t>
            </a:r>
            <a:r>
              <a:rPr lang="de-DE" dirty="0" err="1">
                <a:solidFill>
                  <a:srgbClr val="EBDDC3"/>
                </a:solidFill>
              </a:rPr>
              <a:t>zuM</a:t>
            </a:r>
            <a:r>
              <a:rPr lang="de-DE" dirty="0">
                <a:solidFill>
                  <a:srgbClr val="EBDDC3"/>
                </a:solidFill>
              </a:rPr>
              <a:t> ÜBERTRITTSABEND</a:t>
            </a:r>
            <a:br>
              <a:rPr lang="de-DE" dirty="0">
                <a:solidFill>
                  <a:srgbClr val="EBDDC3"/>
                </a:solidFill>
              </a:rPr>
            </a:br>
            <a:r>
              <a:rPr lang="de-DE" dirty="0">
                <a:solidFill>
                  <a:srgbClr val="EBDDC3"/>
                </a:solidFill>
              </a:rPr>
              <a:t>FÜR DIE 4. Klassen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Grund- und Mittelschule Am Eichenwald 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4716016" y="4859868"/>
            <a:ext cx="4123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 smtClean="0"/>
              <a:t>Thomas Fink, Rektor der EWS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2.12.2025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Profil der bayerischen Mittelschule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637112"/>
          </a:xfrm>
        </p:spPr>
        <p:txBody>
          <a:bodyPr>
            <a:normAutofit lnSpcReduction="10000"/>
          </a:bodyPr>
          <a:lstStyle/>
          <a:p>
            <a:r>
              <a:rPr lang="de-DE" dirty="0"/>
              <a:t>Handlungsorientierter Unterricht</a:t>
            </a:r>
          </a:p>
          <a:p>
            <a:r>
              <a:rPr lang="de-DE" dirty="0" smtClean="0"/>
              <a:t>Starke Praxisorientierung</a:t>
            </a:r>
            <a:endParaRPr lang="de-DE" dirty="0"/>
          </a:p>
          <a:p>
            <a:r>
              <a:rPr lang="de-DE" dirty="0" smtClean="0"/>
              <a:t>Klassenlehrerprinzip</a:t>
            </a:r>
            <a:endParaRPr lang="de-DE" dirty="0"/>
          </a:p>
          <a:p>
            <a:r>
              <a:rPr lang="de-DE" dirty="0"/>
              <a:t>spezifischer </a:t>
            </a:r>
            <a:r>
              <a:rPr lang="de-DE" dirty="0" smtClean="0"/>
              <a:t>Schwerpunkt:</a:t>
            </a:r>
          </a:p>
          <a:p>
            <a:pPr lvl="1"/>
            <a:r>
              <a:rPr lang="de-DE" dirty="0" smtClean="0"/>
              <a:t>Wirtschaft und Beruf</a:t>
            </a:r>
            <a:endParaRPr lang="de-DE" dirty="0"/>
          </a:p>
          <a:p>
            <a:r>
              <a:rPr lang="de-DE" dirty="0"/>
              <a:t>intensive Berufsorientierung</a:t>
            </a:r>
          </a:p>
          <a:p>
            <a:pPr lvl="1"/>
            <a:r>
              <a:rPr lang="de-DE" dirty="0"/>
              <a:t>Betriebserkundungen und Betriebspraktika</a:t>
            </a:r>
          </a:p>
          <a:p>
            <a:pPr lvl="1"/>
            <a:r>
              <a:rPr lang="de-DE" dirty="0"/>
              <a:t>Unterstützung durch </a:t>
            </a:r>
            <a:r>
              <a:rPr lang="de-DE" dirty="0" smtClean="0"/>
              <a:t>Berufseinstiegsbegleitung </a:t>
            </a:r>
            <a:endParaRPr lang="de-DE" dirty="0"/>
          </a:p>
          <a:p>
            <a:pPr lvl="1"/>
            <a:r>
              <a:rPr lang="de-DE" dirty="0"/>
              <a:t>Enge Zusammenarbeit mit der </a:t>
            </a:r>
            <a:r>
              <a:rPr lang="de-DE" dirty="0" smtClean="0"/>
              <a:t>Berufsberatung</a:t>
            </a:r>
          </a:p>
          <a:p>
            <a:pPr lvl="1"/>
            <a:r>
              <a:rPr lang="de-DE" dirty="0" smtClean="0"/>
              <a:t>Module der Arbeitsagentur bzw. des Trägers</a:t>
            </a:r>
          </a:p>
          <a:p>
            <a:pPr lvl="1"/>
            <a:endParaRPr lang="de-DE" dirty="0"/>
          </a:p>
        </p:txBody>
      </p:sp>
      <p:sp>
        <p:nvSpPr>
          <p:cNvPr id="5" name="Datumsplatzhalter 1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</p:spPr>
        <p:txBody>
          <a:bodyPr/>
          <a:lstStyle/>
          <a:p>
            <a:endParaRPr lang="de-DE" dirty="0" smtClean="0"/>
          </a:p>
          <a:p>
            <a:r>
              <a:rPr lang="de-DE" dirty="0" smtClean="0"/>
              <a:t>2</a:t>
            </a:r>
            <a:r>
              <a:rPr lang="de-DE" dirty="0" smtClean="0"/>
              <a:t>.12.2025</a:t>
            </a:r>
            <a:endParaRPr lang="de-DE" dirty="0" smtClean="0"/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ab 5. </a:t>
            </a:r>
            <a:r>
              <a:rPr lang="de-DE" dirty="0" smtClean="0"/>
              <a:t>Jahrgangsstufe: Fach Wirtschaft und Beruf</a:t>
            </a:r>
            <a:endParaRPr lang="de-DE" dirty="0"/>
          </a:p>
          <a:p>
            <a:r>
              <a:rPr lang="de-DE" dirty="0" smtClean="0"/>
              <a:t>ab </a:t>
            </a:r>
            <a:r>
              <a:rPr lang="de-DE" dirty="0"/>
              <a:t>7. Jahrgangsstufe </a:t>
            </a:r>
            <a:r>
              <a:rPr lang="de-DE" dirty="0" smtClean="0"/>
              <a:t>berufsorientierende </a:t>
            </a:r>
            <a:r>
              <a:rPr lang="de-DE" dirty="0"/>
              <a:t>Fächer:</a:t>
            </a:r>
          </a:p>
          <a:p>
            <a:pPr lvl="1"/>
            <a:r>
              <a:rPr lang="de-DE" dirty="0" smtClean="0"/>
              <a:t> Technik</a:t>
            </a:r>
            <a:endParaRPr lang="de-DE" dirty="0"/>
          </a:p>
          <a:p>
            <a:pPr lvl="1"/>
            <a:r>
              <a:rPr lang="de-DE" dirty="0" smtClean="0"/>
              <a:t> Wirtschaft und Kommunikation</a:t>
            </a:r>
            <a:endParaRPr lang="de-DE" dirty="0"/>
          </a:p>
          <a:p>
            <a:pPr lvl="1"/>
            <a:r>
              <a:rPr lang="de-DE" dirty="0" smtClean="0"/>
              <a:t> Ernährung und Soziales</a:t>
            </a:r>
            <a:endParaRPr lang="de-DE" dirty="0"/>
          </a:p>
          <a:p>
            <a:r>
              <a:rPr lang="de-DE" dirty="0" smtClean="0"/>
              <a:t>8</a:t>
            </a:r>
            <a:r>
              <a:rPr lang="de-DE" dirty="0"/>
              <a:t>./9. Jahrgangsstufe </a:t>
            </a:r>
            <a:r>
              <a:rPr lang="de-DE" dirty="0" smtClean="0"/>
              <a:t>Betriebspraktika und Betriebserkundungen und Spezialisierung </a:t>
            </a:r>
            <a:r>
              <a:rPr lang="de-DE" dirty="0" err="1" smtClean="0"/>
              <a:t>boZ</a:t>
            </a:r>
            <a:r>
              <a:rPr lang="de-DE" dirty="0" smtClean="0"/>
              <a:t>-Fächer</a:t>
            </a:r>
            <a:endParaRPr lang="de-DE" dirty="0"/>
          </a:p>
          <a:p>
            <a:r>
              <a:rPr lang="de-DE" dirty="0" smtClean="0"/>
              <a:t>Unterstützung </a:t>
            </a:r>
            <a:r>
              <a:rPr lang="de-DE" dirty="0"/>
              <a:t>bei der </a:t>
            </a:r>
            <a:r>
              <a:rPr lang="de-DE" dirty="0" smtClean="0"/>
              <a:t>Berufsfindung</a:t>
            </a:r>
            <a:endParaRPr lang="de-DE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2.12.2025</a:t>
            </a:r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Wirtschaft und Beruf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Stark im Wissen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de-DE" dirty="0" smtClean="0"/>
          </a:p>
          <a:p>
            <a:r>
              <a:rPr lang="de-DE" dirty="0" smtClean="0"/>
              <a:t>Grundlegende Allgemeinbildung/Sicherung </a:t>
            </a:r>
            <a:r>
              <a:rPr lang="de-DE" dirty="0"/>
              <a:t>von Kernkompetenzen in </a:t>
            </a:r>
            <a:r>
              <a:rPr lang="de-DE" dirty="0" smtClean="0"/>
              <a:t>D/M/E</a:t>
            </a:r>
          </a:p>
          <a:p>
            <a:r>
              <a:rPr lang="de-DE" dirty="0" smtClean="0"/>
              <a:t>5. Klasse: „Gelenkklasse“</a:t>
            </a:r>
          </a:p>
          <a:p>
            <a:pPr lvl="0">
              <a:buClr>
                <a:srgbClr val="DD8047"/>
              </a:buClr>
            </a:pPr>
            <a:endParaRPr lang="de-DE" sz="1400" dirty="0" smtClean="0"/>
          </a:p>
          <a:p>
            <a:pPr lvl="0">
              <a:buClr>
                <a:srgbClr val="DD8047"/>
              </a:buClr>
            </a:pPr>
            <a:r>
              <a:rPr lang="de-DE" dirty="0" smtClean="0"/>
              <a:t>Abschlüsse</a:t>
            </a:r>
          </a:p>
          <a:p>
            <a:pPr lvl="1"/>
            <a:r>
              <a:rPr lang="de-DE" dirty="0" smtClean="0"/>
              <a:t>Mittlerer </a:t>
            </a:r>
            <a:r>
              <a:rPr lang="de-DE" dirty="0"/>
              <a:t>Schulabschluss </a:t>
            </a:r>
            <a:r>
              <a:rPr lang="de-DE" dirty="0" smtClean="0"/>
              <a:t>der MS</a:t>
            </a:r>
            <a:endParaRPr lang="de-DE" dirty="0"/>
          </a:p>
          <a:p>
            <a:pPr lvl="1"/>
            <a:r>
              <a:rPr lang="de-DE" dirty="0" smtClean="0"/>
              <a:t>Qualifizierender </a:t>
            </a:r>
            <a:r>
              <a:rPr lang="de-DE" dirty="0"/>
              <a:t>Abschluss der MS</a:t>
            </a:r>
          </a:p>
          <a:p>
            <a:pPr lvl="1"/>
            <a:r>
              <a:rPr lang="de-DE" dirty="0"/>
              <a:t>Erfolgreicher Abschluss der MS</a:t>
            </a:r>
          </a:p>
          <a:p>
            <a:pPr lvl="1">
              <a:buNone/>
            </a:pPr>
            <a:endParaRPr lang="de-DE" dirty="0"/>
          </a:p>
          <a:p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2</a:t>
            </a:r>
            <a:r>
              <a:rPr lang="de-DE" dirty="0" smtClean="0"/>
              <a:t>.12.2025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153400" cy="990600"/>
          </a:xfrm>
        </p:spPr>
        <p:txBody>
          <a:bodyPr>
            <a:normAutofit/>
          </a:bodyPr>
          <a:lstStyle/>
          <a:p>
            <a:pPr algn="ctr"/>
            <a:r>
              <a:rPr lang="de-DE" dirty="0"/>
              <a:t>Mittlerer Schulabschluss an der MS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M-Zug der Mittelschule (erhöhtes </a:t>
            </a:r>
            <a:r>
              <a:rPr lang="de-DE" dirty="0" smtClean="0"/>
              <a:t>Anforderungsniveau</a:t>
            </a:r>
            <a:r>
              <a:rPr lang="de-DE" dirty="0"/>
              <a:t>)</a:t>
            </a:r>
          </a:p>
          <a:p>
            <a:r>
              <a:rPr lang="de-DE" dirty="0" smtClean="0"/>
              <a:t>Vorbereitungsklassen  (guter Quali+2 </a:t>
            </a:r>
            <a:r>
              <a:rPr lang="de-DE" dirty="0"/>
              <a:t>Jahre</a:t>
            </a:r>
            <a:r>
              <a:rPr lang="de-DE" dirty="0" smtClean="0"/>
              <a:t>)</a:t>
            </a:r>
            <a:endParaRPr lang="de-DE" dirty="0"/>
          </a:p>
          <a:p>
            <a:r>
              <a:rPr lang="de-DE" dirty="0" smtClean="0"/>
              <a:t>Mittlerer </a:t>
            </a:r>
            <a:r>
              <a:rPr lang="de-DE" dirty="0"/>
              <a:t>Schulabschluss </a:t>
            </a:r>
          </a:p>
          <a:p>
            <a:pPr lvl="1"/>
            <a:r>
              <a:rPr lang="de-DE" dirty="0"/>
              <a:t>an der </a:t>
            </a:r>
            <a:r>
              <a:rPr lang="de-DE" dirty="0" smtClean="0"/>
              <a:t>MS: höherer </a:t>
            </a:r>
            <a:r>
              <a:rPr lang="de-DE" dirty="0"/>
              <a:t>Praxis- und Berufsbezug</a:t>
            </a:r>
          </a:p>
          <a:p>
            <a:pPr lvl="1"/>
            <a:r>
              <a:rPr lang="de-DE" dirty="0"/>
              <a:t>an der </a:t>
            </a:r>
            <a:r>
              <a:rPr lang="de-DE" dirty="0" smtClean="0"/>
              <a:t>RS: breiterer </a:t>
            </a:r>
            <a:r>
              <a:rPr lang="de-DE" dirty="0"/>
              <a:t>theoretischer Anteil</a:t>
            </a:r>
          </a:p>
          <a:p>
            <a:pPr lvl="1"/>
            <a:r>
              <a:rPr lang="de-DE" dirty="0"/>
              <a:t>an der </a:t>
            </a:r>
            <a:r>
              <a:rPr lang="de-DE" dirty="0" smtClean="0"/>
              <a:t>WS: kaufmännische </a:t>
            </a:r>
            <a:r>
              <a:rPr lang="de-DE" dirty="0"/>
              <a:t>Ausrichtung</a:t>
            </a:r>
          </a:p>
          <a:p>
            <a:r>
              <a:rPr lang="de-DE" dirty="0" smtClean="0"/>
              <a:t>ABER: </a:t>
            </a:r>
            <a:endParaRPr lang="de-DE" dirty="0"/>
          </a:p>
          <a:p>
            <a:pPr lvl="1"/>
            <a:r>
              <a:rPr lang="de-DE" sz="2800" b="1" dirty="0"/>
              <a:t>gleichwertige Abschlüsse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2</a:t>
            </a:r>
            <a:r>
              <a:rPr lang="de-DE" dirty="0" smtClean="0"/>
              <a:t>.12.2025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46427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Aufnahme in M-Zug (§ </a:t>
            </a:r>
            <a:r>
              <a:rPr lang="de-DE" dirty="0"/>
              <a:t>7</a:t>
            </a:r>
            <a:r>
              <a:rPr lang="de-DE" dirty="0" smtClean="0"/>
              <a:t> MSO)</a:t>
            </a:r>
            <a:endParaRPr lang="de-DE" dirty="0"/>
          </a:p>
        </p:txBody>
      </p:sp>
      <p:sp>
        <p:nvSpPr>
          <p:cNvPr id="6" name="Abgerundetes Rechteck 5"/>
          <p:cNvSpPr/>
          <p:nvPr/>
        </p:nvSpPr>
        <p:spPr>
          <a:xfrm>
            <a:off x="214282" y="6293562"/>
            <a:ext cx="8786874" cy="49139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 smtClean="0"/>
              <a:t>Mittelschule 6. Jahrgangsstufe</a:t>
            </a:r>
            <a:endParaRPr lang="de-DE" sz="4000" dirty="0"/>
          </a:p>
        </p:txBody>
      </p:sp>
      <p:sp>
        <p:nvSpPr>
          <p:cNvPr id="7" name="Abgerundetes Rechteck 6"/>
          <p:cNvSpPr/>
          <p:nvPr/>
        </p:nvSpPr>
        <p:spPr>
          <a:xfrm>
            <a:off x="214282" y="1785926"/>
            <a:ext cx="714380" cy="350046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10</a:t>
            </a:r>
          </a:p>
          <a:p>
            <a:pPr algn="ctr"/>
            <a:endParaRPr lang="de-DE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de-DE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9</a:t>
            </a:r>
          </a:p>
          <a:p>
            <a:pPr algn="ctr"/>
            <a:endParaRPr lang="de-DE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de-DE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8</a:t>
            </a:r>
          </a:p>
          <a:p>
            <a:pPr algn="ctr"/>
            <a:endParaRPr lang="de-DE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de-DE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7</a:t>
            </a:r>
            <a:endParaRPr lang="de-DE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7286644" y="2000240"/>
            <a:ext cx="1714512" cy="57150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/>
              <a:t>Mittlerer Schulabschluss</a:t>
            </a:r>
            <a:endParaRPr lang="de-DE" sz="1600" dirty="0"/>
          </a:p>
        </p:txBody>
      </p:sp>
      <p:sp>
        <p:nvSpPr>
          <p:cNvPr id="9" name="Rechteck 8"/>
          <p:cNvSpPr/>
          <p:nvPr/>
        </p:nvSpPr>
        <p:spPr>
          <a:xfrm>
            <a:off x="7286644" y="2857496"/>
            <a:ext cx="1714512" cy="57150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Quali</a:t>
            </a:r>
            <a:endParaRPr lang="de-DE" dirty="0"/>
          </a:p>
        </p:txBody>
      </p:sp>
      <p:sp>
        <p:nvSpPr>
          <p:cNvPr id="10" name="Legende mit Pfeil nach oben 9"/>
          <p:cNvSpPr/>
          <p:nvPr/>
        </p:nvSpPr>
        <p:spPr>
          <a:xfrm>
            <a:off x="3571868" y="5767874"/>
            <a:ext cx="5429288" cy="505853"/>
          </a:xfrm>
          <a:prstGeom prst="upArrowCallou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err="1" smtClean="0"/>
              <a:t>Jgst</a:t>
            </a:r>
            <a:r>
              <a:rPr lang="de-DE" sz="1600" dirty="0" smtClean="0"/>
              <a:t>. 6-8: ZZ bzw. JZ/ </a:t>
            </a:r>
            <a:r>
              <a:rPr lang="de-DE" sz="1600" dirty="0" err="1" smtClean="0"/>
              <a:t>Jgst</a:t>
            </a:r>
            <a:r>
              <a:rPr lang="de-DE" sz="1600" dirty="0" smtClean="0"/>
              <a:t>. 9: QA </a:t>
            </a:r>
            <a:r>
              <a:rPr lang="de-DE" sz="1600" b="1" dirty="0" smtClean="0"/>
              <a:t>ODER:</a:t>
            </a:r>
            <a:r>
              <a:rPr lang="de-DE" sz="1600" dirty="0" smtClean="0"/>
              <a:t> Aufnahmeprüfung</a:t>
            </a:r>
            <a:endParaRPr lang="de-DE" sz="1600" dirty="0"/>
          </a:p>
        </p:txBody>
      </p:sp>
      <p:grpSp>
        <p:nvGrpSpPr>
          <p:cNvPr id="11" name="Gruppieren 10"/>
          <p:cNvGrpSpPr/>
          <p:nvPr/>
        </p:nvGrpSpPr>
        <p:grpSpPr>
          <a:xfrm>
            <a:off x="1214414" y="2857496"/>
            <a:ext cx="2643206" cy="2286016"/>
            <a:chOff x="1214414" y="2857496"/>
            <a:chExt cx="2643206" cy="2286016"/>
          </a:xfrm>
        </p:grpSpPr>
        <p:sp>
          <p:nvSpPr>
            <p:cNvPr id="12" name="Rechteck 11"/>
            <p:cNvSpPr/>
            <p:nvPr/>
          </p:nvSpPr>
          <p:spPr>
            <a:xfrm>
              <a:off x="1214414" y="4572008"/>
              <a:ext cx="2643206" cy="571504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Regelklasse</a:t>
              </a:r>
              <a:endParaRPr lang="de-DE" sz="2800" dirty="0"/>
            </a:p>
          </p:txBody>
        </p:sp>
        <p:sp>
          <p:nvSpPr>
            <p:cNvPr id="13" name="Rechteck 12"/>
            <p:cNvSpPr/>
            <p:nvPr/>
          </p:nvSpPr>
          <p:spPr>
            <a:xfrm>
              <a:off x="1214414" y="2857496"/>
              <a:ext cx="2643206" cy="571504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Regelklasse</a:t>
              </a:r>
              <a:endParaRPr lang="de-DE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4" name="Rechteck 13"/>
            <p:cNvSpPr/>
            <p:nvPr/>
          </p:nvSpPr>
          <p:spPr>
            <a:xfrm>
              <a:off x="1214414" y="3714752"/>
              <a:ext cx="2643206" cy="571504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Regelklasse</a:t>
              </a:r>
              <a:endParaRPr lang="de-DE" sz="2800" dirty="0"/>
            </a:p>
          </p:txBody>
        </p:sp>
      </p:grpSp>
      <p:sp>
        <p:nvSpPr>
          <p:cNvPr id="15" name="Pfeil nach oben 14"/>
          <p:cNvSpPr/>
          <p:nvPr/>
        </p:nvSpPr>
        <p:spPr>
          <a:xfrm>
            <a:off x="2143108" y="5214950"/>
            <a:ext cx="642942" cy="642942"/>
          </a:xfrm>
          <a:prstGeom prst="up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6" name="Gruppieren 15"/>
          <p:cNvGrpSpPr/>
          <p:nvPr/>
        </p:nvGrpSpPr>
        <p:grpSpPr>
          <a:xfrm>
            <a:off x="4643438" y="2000240"/>
            <a:ext cx="2643206" cy="3143272"/>
            <a:chOff x="4643438" y="2000240"/>
            <a:chExt cx="2643206" cy="3143272"/>
          </a:xfrm>
        </p:grpSpPr>
        <p:sp>
          <p:nvSpPr>
            <p:cNvPr id="17" name="Rechteck 16"/>
            <p:cNvSpPr/>
            <p:nvPr/>
          </p:nvSpPr>
          <p:spPr>
            <a:xfrm>
              <a:off x="4643438" y="3714752"/>
              <a:ext cx="2643206" cy="571504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M-Klasse</a:t>
              </a:r>
              <a:endParaRPr lang="de-DE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8" name="Rechteck 17"/>
            <p:cNvSpPr/>
            <p:nvPr/>
          </p:nvSpPr>
          <p:spPr>
            <a:xfrm>
              <a:off x="4643438" y="4572008"/>
              <a:ext cx="2643206" cy="571504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M-Klasse</a:t>
              </a:r>
              <a:endParaRPr lang="de-DE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19" name="Rechteck 18"/>
            <p:cNvSpPr/>
            <p:nvPr/>
          </p:nvSpPr>
          <p:spPr>
            <a:xfrm>
              <a:off x="4643438" y="2857496"/>
              <a:ext cx="2643206" cy="571504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M-Klasse</a:t>
              </a:r>
              <a:endParaRPr lang="de-DE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20" name="Rechteck 19"/>
            <p:cNvSpPr/>
            <p:nvPr/>
          </p:nvSpPr>
          <p:spPr>
            <a:xfrm>
              <a:off x="4643438" y="2000240"/>
              <a:ext cx="2643206" cy="571504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M-Klasse</a:t>
              </a:r>
              <a:endParaRPr lang="de-DE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sp>
        <p:nvSpPr>
          <p:cNvPr id="21" name="Pfeil nach rechts 20"/>
          <p:cNvSpPr/>
          <p:nvPr/>
        </p:nvSpPr>
        <p:spPr>
          <a:xfrm rot="20005542">
            <a:off x="3461651" y="1414170"/>
            <a:ext cx="1785950" cy="78581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Bedingungen</a:t>
            </a:r>
            <a:endParaRPr lang="de-DE" sz="1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2" name="Pfeil nach oben 21"/>
          <p:cNvSpPr/>
          <p:nvPr/>
        </p:nvSpPr>
        <p:spPr>
          <a:xfrm rot="17536798">
            <a:off x="4096838" y="2648472"/>
            <a:ext cx="285752" cy="1789587"/>
          </a:xfrm>
          <a:prstGeom prst="up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Pfeil nach rechts 22"/>
          <p:cNvSpPr/>
          <p:nvPr/>
        </p:nvSpPr>
        <p:spPr>
          <a:xfrm rot="20005542">
            <a:off x="3438987" y="3142467"/>
            <a:ext cx="1785950" cy="78581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2,33 D/M/E</a:t>
            </a:r>
            <a:endParaRPr lang="de-DE" sz="1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4" name="Pfeil nach oben 23"/>
          <p:cNvSpPr/>
          <p:nvPr/>
        </p:nvSpPr>
        <p:spPr>
          <a:xfrm rot="17536798">
            <a:off x="4096838" y="3648604"/>
            <a:ext cx="285752" cy="1789587"/>
          </a:xfrm>
          <a:prstGeom prst="up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Pfeil nach rechts 24"/>
          <p:cNvSpPr/>
          <p:nvPr/>
        </p:nvSpPr>
        <p:spPr>
          <a:xfrm rot="20005542">
            <a:off x="3438987" y="4001284"/>
            <a:ext cx="1785950" cy="78581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2,33  D/M/E</a:t>
            </a:r>
            <a:endParaRPr lang="de-DE" sz="1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6" name="Pfeil nach rechts 25"/>
          <p:cNvSpPr/>
          <p:nvPr/>
        </p:nvSpPr>
        <p:spPr>
          <a:xfrm rot="20005542">
            <a:off x="3452857" y="2276541"/>
            <a:ext cx="1785950" cy="78581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2,33 D/M/E im QA</a:t>
            </a:r>
            <a:endParaRPr lang="de-DE" sz="1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7" name="Pfeil nach rechts 26"/>
          <p:cNvSpPr/>
          <p:nvPr/>
        </p:nvSpPr>
        <p:spPr>
          <a:xfrm rot="16200000">
            <a:off x="5467844" y="5288278"/>
            <a:ext cx="994395" cy="447544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2,66  D/M/E</a:t>
            </a:r>
            <a:endParaRPr lang="de-DE" sz="1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5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811229" y="500042"/>
            <a:ext cx="6118225" cy="71913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Unicode MS" pitchFamily="34" charset="-128"/>
              <a:ea typeface="+mj-ea"/>
              <a:cs typeface="+mj-cs"/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Beratungsangebote</a:t>
            </a:r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Informationen und Beratung zur</a:t>
            </a:r>
            <a:br>
              <a:rPr lang="de-DE" dirty="0" smtClean="0"/>
            </a:br>
            <a:r>
              <a:rPr lang="de-DE" dirty="0" smtClean="0"/>
              <a:t>Schullaufbahn finden Sie</a:t>
            </a:r>
          </a:p>
          <a:p>
            <a:pPr lvl="1"/>
            <a:r>
              <a:rPr lang="de-DE" dirty="0" smtClean="0"/>
              <a:t>bei den Klassenlehrkräften der Grund- bzw. Mittelschule</a:t>
            </a:r>
          </a:p>
          <a:p>
            <a:pPr lvl="1"/>
            <a:r>
              <a:rPr lang="de-DE" dirty="0" smtClean="0"/>
              <a:t>bei den Beratungslehrkräften und SchulpsychologInnen an den Schulen</a:t>
            </a:r>
          </a:p>
          <a:p>
            <a:pPr lvl="1"/>
            <a:r>
              <a:rPr lang="de-DE" dirty="0" smtClean="0"/>
              <a:t>bei den Beratungsfachkräften der Staatlichen Schulberatungsstellen</a:t>
            </a:r>
          </a:p>
          <a:p>
            <a:pPr lvl="1"/>
            <a:r>
              <a:rPr lang="de-DE" dirty="0" smtClean="0"/>
              <a:t>unter </a:t>
            </a:r>
            <a:r>
              <a:rPr lang="de-DE" dirty="0" smtClean="0">
                <a:hlinkClick r:id="rId2"/>
              </a:rPr>
              <a:t>www.schulberatung.bayern.de</a:t>
            </a:r>
            <a:endParaRPr lang="de-DE" dirty="0" smtClean="0"/>
          </a:p>
          <a:p>
            <a:pPr marL="365760" lvl="1" indent="0">
              <a:buNone/>
            </a:pPr>
            <a:r>
              <a:rPr lang="de-DE" dirty="0"/>
              <a:t> </a:t>
            </a:r>
            <a:r>
              <a:rPr lang="de-DE" dirty="0" smtClean="0"/>
              <a:t>           </a:t>
            </a:r>
            <a:r>
              <a:rPr lang="de-DE" dirty="0" smtClean="0">
                <a:hlinkClick r:id="rId3"/>
              </a:rPr>
              <a:t>www.km.bayern.de</a:t>
            </a:r>
            <a:endParaRPr lang="de-DE" dirty="0" smtClean="0"/>
          </a:p>
          <a:p>
            <a:pPr marL="365760" lvl="1" indent="0">
              <a:buNone/>
            </a:pPr>
            <a:endParaRPr lang="de-DE" dirty="0" smtClean="0"/>
          </a:p>
          <a:p>
            <a:pPr lvl="1">
              <a:buNone/>
            </a:pP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2</a:t>
            </a:r>
            <a:r>
              <a:rPr lang="de-DE" dirty="0" smtClean="0"/>
              <a:t>.12.2025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>
          <a:xfrm>
            <a:off x="1371601" y="2743200"/>
            <a:ext cx="6656784" cy="1673225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/>
              <a:t>VIELEN DANK FÜR </a:t>
            </a:r>
            <a:r>
              <a:rPr lang="en-US" sz="3600" b="1" smtClean="0"/>
              <a:t>IHRE AUFMERKSAMKEIT!</a:t>
            </a:r>
            <a:endParaRPr lang="en-US" sz="3600" b="1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INFORMATIONEN ZUM ÜBERTRITT / MITTELSCHULE</a:t>
            </a:r>
            <a:endParaRPr lang="en-US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2</a:t>
            </a:r>
            <a:r>
              <a:rPr lang="de-DE" smtClean="0"/>
              <a:t>.12.2025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87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athea">
  <a:themeElements>
    <a:clrScheme name="Galathe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Galathe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alathe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282</Words>
  <Application>Microsoft Office PowerPoint</Application>
  <PresentationFormat>Bildschirmpräsentation (4:3)</PresentationFormat>
  <Paragraphs>82</Paragraphs>
  <Slides>8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Arial Unicode MS</vt:lpstr>
      <vt:lpstr>Calibri</vt:lpstr>
      <vt:lpstr>Tw Cen MT</vt:lpstr>
      <vt:lpstr>Wingdings</vt:lpstr>
      <vt:lpstr>Wingdings 2</vt:lpstr>
      <vt:lpstr>Galathea</vt:lpstr>
      <vt:lpstr>Herzlich Willkommen zuM ÜBERTRITTSABEND FÜR DIE 4. Klassen </vt:lpstr>
      <vt:lpstr>Profil der bayerischen Mittelschule</vt:lpstr>
      <vt:lpstr>Wirtschaft und Beruf</vt:lpstr>
      <vt:lpstr>Stark im Wissen</vt:lpstr>
      <vt:lpstr>Mittlerer Schulabschluss an der MS</vt:lpstr>
      <vt:lpstr>Aufnahme in M-Zug (§ 7 MSO)</vt:lpstr>
      <vt:lpstr>Beratungsangebote</vt:lpstr>
      <vt:lpstr>INFORMATIONEN ZUM ÜBERTRITT / MITTELSCHULE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Jeder Abschluss hat einen Anschluss</dc:title>
  <dc:creator>Irmgard Schnur</dc:creator>
  <cp:lastModifiedBy>FinkThomas</cp:lastModifiedBy>
  <cp:revision>180</cp:revision>
  <dcterms:created xsi:type="dcterms:W3CDTF">2010-11-01T16:36:50Z</dcterms:created>
  <dcterms:modified xsi:type="dcterms:W3CDTF">2025-10-07T12:21:20Z</dcterms:modified>
</cp:coreProperties>
</file>