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292" r:id="rId2"/>
    <p:sldId id="328" r:id="rId3"/>
    <p:sldId id="320" r:id="rId4"/>
    <p:sldId id="340" r:id="rId5"/>
    <p:sldId id="348" r:id="rId6"/>
    <p:sldId id="294" r:id="rId7"/>
    <p:sldId id="338" r:id="rId8"/>
    <p:sldId id="321" r:id="rId9"/>
    <p:sldId id="349" r:id="rId10"/>
    <p:sldId id="343" r:id="rId11"/>
    <p:sldId id="345" r:id="rId12"/>
    <p:sldId id="331" r:id="rId13"/>
    <p:sldId id="265" r:id="rId14"/>
    <p:sldId id="356" r:id="rId15"/>
    <p:sldId id="323" r:id="rId16"/>
    <p:sldId id="327" r:id="rId17"/>
    <p:sldId id="355" r:id="rId18"/>
    <p:sldId id="351" r:id="rId19"/>
    <p:sldId id="350" r:id="rId2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FFD9"/>
    <a:srgbClr val="006600"/>
    <a:srgbClr val="FFFFFF"/>
    <a:srgbClr val="3333CC"/>
    <a:srgbClr val="66FF33"/>
    <a:srgbClr val="FF5050"/>
    <a:srgbClr val="FF9999"/>
    <a:srgbClr val="FF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80462" autoAdjust="0"/>
  </p:normalViewPr>
  <p:slideViewPr>
    <p:cSldViewPr>
      <p:cViewPr varScale="1">
        <p:scale>
          <a:sx n="105" d="100"/>
          <a:sy n="105" d="100"/>
        </p:scale>
        <p:origin x="17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A995D09-2A48-E4DC-E193-7E84A2D0A4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025D01C-8FD6-24EF-2737-7FAA75AE54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17B1472-ACE7-C09E-CFDA-99C8CEF540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A8C1629-3A43-4838-0E76-A777E36EAF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F41FBF4-E160-BD1C-BF69-A8D7408D23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99B17DED-E722-241C-48C8-DBC34A8D3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74BB41-2B38-4F83-9018-3A61AEE7D9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44AA5E6-5063-0223-4301-F9782D85BB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9C339C-A6E1-49AA-A675-AC3FA6B55342}" type="slidenum">
              <a:rPr lang="de-DE" altLang="de-DE" smtClean="0">
                <a:latin typeface="Times New Roman" panose="02020603050405020304" pitchFamily="18" charset="0"/>
              </a:rPr>
              <a:pPr/>
              <a:t>1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AADC809-1E63-A14F-1C22-A483200E4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B249AF1-1750-46E1-D8D0-F2255C020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0713" y="4343400"/>
            <a:ext cx="56880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2000" u="sng" dirty="0"/>
              <a:t>Begrüßung, Vorstellung</a:t>
            </a:r>
          </a:p>
          <a:p>
            <a:r>
              <a:rPr lang="de-DE" altLang="de-DE" sz="2000" dirty="0"/>
              <a:t>Beratungslehrerteam</a:t>
            </a:r>
          </a:p>
          <a:p>
            <a:r>
              <a:rPr lang="de-DE" altLang="de-DE" sz="2000" dirty="0"/>
              <a:t>Aufgaben: Übertritt, </a:t>
            </a:r>
            <a:r>
              <a:rPr lang="de-DE" altLang="de-DE" sz="2000" dirty="0" err="1"/>
              <a:t>berufl</a:t>
            </a:r>
            <a:r>
              <a:rPr lang="de-DE" altLang="de-DE" sz="2000" dirty="0"/>
              <a:t>. Orientierung, Fragen zu Erziehung, Lernen, Leistung, Schullaufbahn</a:t>
            </a:r>
          </a:p>
          <a:p>
            <a:endParaRPr lang="de-DE" altLang="de-DE" sz="2000" dirty="0"/>
          </a:p>
          <a:p>
            <a:pPr>
              <a:buFontTx/>
              <a:buChar char="-"/>
            </a:pPr>
            <a:r>
              <a:rPr lang="de-DE" altLang="de-DE" sz="2000" dirty="0"/>
              <a:t>Informationsblatt</a:t>
            </a:r>
          </a:p>
          <a:p>
            <a:pPr>
              <a:buFontTx/>
              <a:buChar char="-"/>
            </a:pPr>
            <a:r>
              <a:rPr lang="de-DE" altLang="de-DE" sz="2000" dirty="0"/>
              <a:t>Allgemeine Fragen sofort stellen; individuelle Angelegenheiten können im Anschluss geklärt werden;</a:t>
            </a:r>
          </a:p>
          <a:p>
            <a:pPr>
              <a:buFontTx/>
              <a:buChar char="-"/>
            </a:pPr>
            <a:endParaRPr lang="de-DE" altLang="de-DE" sz="2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FEAB9A1-F685-4EA3-16AD-1F20977EA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F37239-ACB2-4DAB-95FF-DCA21D868052}" type="slidenum">
              <a:rPr lang="de-DE" altLang="de-DE" smtClean="0">
                <a:latin typeface="Times New Roman" panose="02020603050405020304" pitchFamily="18" charset="0"/>
              </a:rPr>
              <a:pPr/>
              <a:t>10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4A16DDB-284D-217C-C6D0-892F21D718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6B756C3-B8B0-B394-22A8-5018140FB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9605F24-035D-EC52-FEDC-979BF8722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EA3919-DBC8-4D8E-AF46-492B888FBF02}" type="slidenum">
              <a:rPr lang="de-DE" altLang="de-DE" smtClean="0">
                <a:latin typeface="Times New Roman" panose="02020603050405020304" pitchFamily="18" charset="0"/>
              </a:rPr>
              <a:pPr/>
              <a:t>11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981071E-6938-037E-4822-97496B9C1C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BA01F2F-7C4A-DC6E-86F9-33EA2727E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A386752-1C98-53F2-127C-ABE3A10C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654BDA-AACF-4E51-B14F-4FE70718A9D2}" type="slidenum">
              <a:rPr lang="de-DE" altLang="de-DE" smtClean="0">
                <a:latin typeface="Times New Roman" panose="02020603050405020304" pitchFamily="18" charset="0"/>
              </a:rPr>
              <a:pPr/>
              <a:t>12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F970907-DCD6-7FAB-4261-16BF22D3A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A8F2624-FF5E-BE12-D928-9E36737E7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2000"/>
              <a:t>Profilfach in der Gruppe III beachten!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CF8B581-4B3F-9313-D5CE-336F6E5BC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B313A3-6044-4711-8C4B-32201B21BBAD}" type="slidenum">
              <a:rPr lang="de-DE" altLang="de-DE" smtClean="0">
                <a:latin typeface="Times New Roman" panose="02020603050405020304" pitchFamily="18" charset="0"/>
              </a:rPr>
              <a:pPr/>
              <a:t>13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30E4E98-9AFF-1A86-398F-6E95391BC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B6FF673-0376-2611-03B4-1A2D33368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B1061-2F59-AB19-5230-5DB444BD9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5221380-BEA3-C80F-A5AA-A94DBD7D9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374A299-19AC-8DE8-A845-D012828E9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050471-6EA5-2181-F3A2-6B4BED813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74BB41-2B38-4F83-9018-3A61AEE7D971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5115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D9A39EB-0CE9-1055-AA4C-EEAE86659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90F63A-D269-46BF-867A-EB5E128FEAD7}" type="slidenum">
              <a:rPr lang="de-DE" altLang="de-DE" smtClean="0">
                <a:latin typeface="Times New Roman" panose="02020603050405020304" pitchFamily="18" charset="0"/>
              </a:rPr>
              <a:pPr/>
              <a:t>15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A999991-F3E1-7638-D4B4-2E87E2896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0994741-2EF3-9482-BA55-58B978ACC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de-DE" altLang="de-DE" sz="2000"/>
              <a:t>Bedingungen gelten auch für am Gym. Abgeleisteten PU</a:t>
            </a:r>
          </a:p>
          <a:p>
            <a:pPr>
              <a:buFontTx/>
              <a:buChar char="-"/>
            </a:pPr>
            <a:r>
              <a:rPr lang="de-DE" altLang="de-DE" sz="2000"/>
              <a:t> PU nur bei echter Chance sinnvoll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9B5678D-CAAE-A66C-E7FD-C965EEA4F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E14FD4-157B-4AFA-AAA4-4D0E0976B677}" type="slidenum">
              <a:rPr lang="de-DE" altLang="de-DE" smtClean="0">
                <a:latin typeface="Times New Roman" panose="02020603050405020304" pitchFamily="18" charset="0"/>
              </a:rPr>
              <a:pPr/>
              <a:t>16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1A57747-2541-EB2F-3D38-5ED475A5F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416F703-C9B8-8349-DAA4-344C7762D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 sz="20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>
            <a:extLst>
              <a:ext uri="{FF2B5EF4-FFF2-40B4-BE49-F238E27FC236}">
                <a16:creationId xmlns:a16="http://schemas.microsoft.com/office/drawing/2014/main" id="{851F40C3-22CD-81AB-2202-91B7B494E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Notizenplatzhalter 2">
            <a:extLst>
              <a:ext uri="{FF2B5EF4-FFF2-40B4-BE49-F238E27FC236}">
                <a16:creationId xmlns:a16="http://schemas.microsoft.com/office/drawing/2014/main" id="{A317F881-CB6F-83EF-61B2-DB5CE7AE7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5844" name="Foliennummernplatzhalter 3">
            <a:extLst>
              <a:ext uri="{FF2B5EF4-FFF2-40B4-BE49-F238E27FC236}">
                <a16:creationId xmlns:a16="http://schemas.microsoft.com/office/drawing/2014/main" id="{3272C9A8-D9E0-C125-F69B-AFDDE1177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274E68-5B3C-4769-8401-6B143C2BF86C}" type="slidenum">
              <a:rPr lang="de-DE" altLang="de-DE" smtClean="0">
                <a:latin typeface="Times New Roman" panose="02020603050405020304" pitchFamily="18" charset="0"/>
              </a:rPr>
              <a:pPr/>
              <a:t>18</a:t>
            </a:fld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83B4361-FEA1-6FD9-CEC3-6C17B7771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5F6496-E370-44DD-8A6A-F9A5818ABAE1}" type="slidenum">
              <a:rPr lang="de-DE" altLang="de-DE" smtClean="0">
                <a:latin typeface="Times New Roman" panose="02020603050405020304" pitchFamily="18" charset="0"/>
              </a:rPr>
              <a:pPr/>
              <a:t>2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0C86C69-742E-5692-40B8-DC70665816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C6FCF8B-F046-DF48-3278-C12673F4D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996BA648-F747-09CF-FC9B-A2492703E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5E0B88-A8B1-40E4-8ED6-F222BB3E6C49}" type="slidenum">
              <a:rPr lang="de-DE" altLang="de-DE" smtClean="0">
                <a:latin typeface="Times New Roman" panose="02020603050405020304" pitchFamily="18" charset="0"/>
              </a:rPr>
              <a:pPr/>
              <a:t>3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A4F94D8-662C-D369-D377-C0129AD14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CE2555B-5755-12AE-DE2C-8F7D37739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250" y="4284663"/>
            <a:ext cx="58324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2000" u="sng"/>
              <a:t>Bayer. Schulsystem: konkrete Bedeutung – alle Wege führen nach oben</a:t>
            </a:r>
          </a:p>
          <a:p>
            <a:r>
              <a:rPr lang="de-DE" altLang="de-DE" sz="2000"/>
              <a:t>- 60% gehen in den Beruf evtl. BOS</a:t>
            </a:r>
          </a:p>
          <a:p>
            <a:pPr>
              <a:buFontTx/>
              <a:buChar char="-"/>
            </a:pPr>
            <a:r>
              <a:rPr lang="de-DE" altLang="de-DE" sz="2000"/>
              <a:t> 16% (Tendenz steigend) gehen auf die FOS</a:t>
            </a:r>
          </a:p>
          <a:p>
            <a:pPr>
              <a:buFontTx/>
              <a:buChar char="-"/>
            </a:pPr>
            <a:r>
              <a:rPr lang="de-DE" altLang="de-DE" sz="2000"/>
              <a:t> 10 % Gymnasium</a:t>
            </a:r>
          </a:p>
          <a:p>
            <a:r>
              <a:rPr lang="de-DE" altLang="de-DE" sz="2000"/>
              <a:t>Andere Wege zum Abitur dauern nicht unbedingt länger! Die Motivation zum Weitermachen ist da!!!</a:t>
            </a:r>
          </a:p>
          <a:p>
            <a:endParaRPr lang="de-DE" altLang="de-DE" sz="800"/>
          </a:p>
          <a:p>
            <a:pPr>
              <a:buFontTx/>
              <a:buChar char="-"/>
            </a:pPr>
            <a:r>
              <a:rPr lang="de-DE" altLang="de-DE" sz="2000"/>
              <a:t>=&gt; </a:t>
            </a:r>
            <a:r>
              <a:rPr lang="de-DE" altLang="de-DE" sz="2000" b="1"/>
              <a:t>Entlastung für Sie: Sie müssen jetzt noch nicht wissen, welchen Beruf ihr Kind anstreben möchte! Alle Wege sind noch offen, setzen Sie sich und Ihr Kind nicht unnötig unter Druck.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880B631-E374-0F24-1DC5-7A6F6F16D1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3CB2C4-664A-40BE-AB80-7D80229B4F48}" type="slidenum">
              <a:rPr lang="de-DE" altLang="de-DE" smtClean="0">
                <a:latin typeface="Times New Roman" panose="02020603050405020304" pitchFamily="18" charset="0"/>
              </a:rPr>
              <a:pPr/>
              <a:t>4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BD38246-6349-6D51-4F7B-3C3B384C2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F26D0E2-BB56-0E10-F288-F6EB66773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0713" y="4343400"/>
            <a:ext cx="56880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de-DE" altLang="de-DE" sz="2000"/>
              <a:t>Im Vergleich zum Gymnasium: Mehr Zeit zum Üben</a:t>
            </a:r>
          </a:p>
          <a:p>
            <a:pPr>
              <a:buFontTx/>
              <a:buChar char="-"/>
            </a:pPr>
            <a:endParaRPr lang="de-DE" altLang="de-DE" sz="2000"/>
          </a:p>
          <a:p>
            <a:pPr>
              <a:buFontTx/>
              <a:buChar char="-"/>
            </a:pPr>
            <a:r>
              <a:rPr lang="de-DE" altLang="de-DE" sz="2000"/>
              <a:t>Arbeitsverhalten von hoher Bedeutung!!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607E8EF-FDF9-99A4-0A89-96F4BA6B4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10B87A-C144-420E-8CB2-CC74D2BC9753}" type="slidenum">
              <a:rPr lang="de-DE" altLang="de-DE" smtClean="0">
                <a:latin typeface="Times New Roman" panose="02020603050405020304" pitchFamily="18" charset="0"/>
              </a:rPr>
              <a:pPr/>
              <a:t>5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DC021A7-E7A9-8B66-AB43-06F2F5669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03CA1B8-26C1-DFD1-7C7A-1FD3A8D76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1800" u="sng" dirty="0"/>
              <a:t>5. 6. </a:t>
            </a:r>
            <a:r>
              <a:rPr lang="de-DE" altLang="de-DE" sz="1800" u="sng" dirty="0" err="1"/>
              <a:t>Kl</a:t>
            </a:r>
            <a:r>
              <a:rPr lang="de-DE" altLang="de-DE" sz="1800" u="sng" dirty="0"/>
              <a:t>.:Gemeinsamer Unterricht für alle Schüler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de-DE" altLang="de-DE" sz="1800" dirty="0"/>
              <a:t>1. Schwerpunkt: D, E, M (viel Zeit zum </a:t>
            </a:r>
            <a:r>
              <a:rPr lang="de-DE" altLang="de-DE" sz="1800" dirty="0" err="1"/>
              <a:t>Üben,Wiederholen</a:t>
            </a:r>
            <a:r>
              <a:rPr lang="de-DE" altLang="de-DE" sz="1800" dirty="0"/>
              <a:t>, Vertiefen),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de-DE" altLang="de-DE" sz="1800" dirty="0"/>
              <a:t>2. Schwerpunkt: kreative Fächer: (</a:t>
            </a:r>
            <a:r>
              <a:rPr lang="de-DE" altLang="de-DE" sz="1800" dirty="0" err="1"/>
              <a:t>Ku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Mu,We</a:t>
            </a:r>
            <a:r>
              <a:rPr lang="de-DE" altLang="de-DE" sz="1800" dirty="0"/>
              <a:t>)</a:t>
            </a:r>
          </a:p>
          <a:p>
            <a:pPr>
              <a:lnSpc>
                <a:spcPct val="90000"/>
              </a:lnSpc>
            </a:pPr>
            <a:endParaRPr lang="de-DE" altLang="de-DE" sz="1000" dirty="0"/>
          </a:p>
          <a:p>
            <a:pPr>
              <a:lnSpc>
                <a:spcPct val="90000"/>
              </a:lnSpc>
            </a:pPr>
            <a:r>
              <a:rPr lang="de-DE" altLang="de-DE" sz="1000" dirty="0"/>
              <a:t>Verlangt von Eltern und Schülern:</a:t>
            </a:r>
            <a:br>
              <a:rPr lang="de-DE" altLang="de-DE" sz="1000" dirty="0"/>
            </a:br>
            <a:r>
              <a:rPr lang="de-DE" altLang="de-DE" sz="1000" dirty="0"/>
              <a:t>- Anpassungsfähigkeit: unterschiedliche Lehrstile, Anforderungen, Methoden, Schwerpunkte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de-DE" altLang="de-DE" sz="1000" dirty="0"/>
              <a:t>Organisation und Struktur: Termine, Aufgaben, Leistungsnachweise und Noten, Verwaltung der Materialien und Unterlagen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de-DE" altLang="de-DE" sz="1000" dirty="0"/>
              <a:t>Kommunikation mit mehreren Lehrern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de-DE" altLang="de-DE" sz="1000" dirty="0"/>
              <a:t>Höheres Niveau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de-DE" altLang="de-DE" sz="1000" dirty="0"/>
              <a:t>Selbstständigkeit</a:t>
            </a:r>
            <a:br>
              <a:rPr lang="de-DE" altLang="de-DE" sz="1000" dirty="0"/>
            </a:br>
            <a:endParaRPr lang="de-DE" altLang="de-DE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B5D57DF-0E86-F56C-B61B-9F5036412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E9E57E-4C16-45BE-AEC5-A62B253CAE63}" type="slidenum">
              <a:rPr lang="de-DE" altLang="de-DE" smtClean="0">
                <a:latin typeface="Times New Roman" panose="02020603050405020304" pitchFamily="18" charset="0"/>
              </a:rPr>
              <a:pPr/>
              <a:t>6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F34C6B0-C8A6-B072-4F5F-2F08619E6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30ADDE0-21C4-72F9-5DD7-B6E450DDD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0713" y="4343400"/>
            <a:ext cx="58324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2000" dirty="0"/>
              <a:t>- Neu in der 6. Klasse: Geschichte</a:t>
            </a:r>
          </a:p>
          <a:p>
            <a:r>
              <a:rPr lang="de-DE" altLang="de-DE" sz="2000" u="sng" dirty="0" err="1"/>
              <a:t>Wahlplichtfächergruppen</a:t>
            </a:r>
            <a:endParaRPr lang="de-DE" altLang="de-DE" sz="2000" u="sng" dirty="0"/>
          </a:p>
          <a:p>
            <a:pPr>
              <a:buFontTx/>
              <a:buChar char="-"/>
            </a:pPr>
            <a:r>
              <a:rPr lang="de-DE" altLang="de-DE" sz="1800" dirty="0"/>
              <a:t>Bedeutung der 2. Fremdsprache bzgl. Erwerb der Hochschulreife;             </a:t>
            </a:r>
          </a:p>
          <a:p>
            <a:r>
              <a:rPr lang="de-DE" altLang="de-DE" sz="2000" u="sng" dirty="0"/>
              <a:t>Abschlussprüfung</a:t>
            </a:r>
          </a:p>
          <a:p>
            <a:endParaRPr lang="de-DE" altLang="de-DE" sz="800" u="sng" dirty="0"/>
          </a:p>
          <a:p>
            <a:r>
              <a:rPr lang="de-DE" altLang="de-DE" sz="2000" u="sng" dirty="0"/>
              <a:t>Bedeutsam für Wechsler vom Gym.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0040AC9-77B0-4303-C540-5B6573CB8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CB1A1E-84D7-4BE7-BD72-DEE62CB50BC4}" type="slidenum">
              <a:rPr lang="de-DE" altLang="de-DE" smtClean="0">
                <a:latin typeface="Times New Roman" panose="02020603050405020304" pitchFamily="18" charset="0"/>
              </a:rPr>
              <a:pPr/>
              <a:t>7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C24414A-1852-5C1B-FA11-75A9259A0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FA61797-D32E-7D79-BF8B-A00AC0412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7D1D65B-0473-5471-F537-AC75858AA4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D8784-2581-4F53-AFEA-5D9EDC6E7CBE}" type="slidenum">
              <a:rPr lang="de-DE" altLang="de-DE" smtClean="0">
                <a:latin typeface="Times New Roman" panose="02020603050405020304" pitchFamily="18" charset="0"/>
              </a:rPr>
              <a:pPr/>
              <a:t>8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E741411-29F7-AADE-2D8C-4E5B1F9F9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7A808E4-2D72-08EA-3961-02770BF96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de-DE" altLang="de-DE"/>
              <a:t>Wechsel aus Gym am häufigsten; Bedingungen sind bei mir zu erfragen;</a:t>
            </a:r>
          </a:p>
          <a:p>
            <a:pPr>
              <a:buFontTx/>
              <a:buChar char="-"/>
            </a:pPr>
            <a:r>
              <a:rPr lang="de-DE" altLang="de-DE"/>
              <a:t>Kein Recht auf best. Wahlpflichtfächergruppe, oft muss man sich mit vorhandenen Plätzen arrangieren;</a:t>
            </a:r>
          </a:p>
          <a:p>
            <a:pPr>
              <a:buFontTx/>
              <a:buChar char="-"/>
            </a:pPr>
            <a:r>
              <a:rPr lang="de-DE" altLang="de-DE"/>
              <a:t>Wechsel vor der 7. Klasse sinnvoll, oft muss Stoff mehrerer Fächer nachgelernt werden;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74BB41-2B38-4F83-9018-3A61AEE7D971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704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9EACE9-0E0F-B24D-D7C5-53780EF27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13166-F70F-4394-A384-EAEB982AE2B6}" type="datetime6">
              <a:rPr lang="de-DE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B7947F-F615-1606-74CE-C3DEDE252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B09219-E673-C8D5-AE70-58969D5E1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AA0E-9457-46F8-92A8-97C1B97C91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0632538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EABD01-F184-A7EB-9A3C-23C7CA2D8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8C39-35CD-41FE-A4A4-44606342B683}" type="datetime6">
              <a:rPr lang="de-DE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52A8D1-A0F4-B05D-715C-9B03E5CE8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1C7D0D-3286-E524-AEBC-CACDAFA0C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49EE9-ADEE-481B-A2D5-5BFB68FEE4F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001525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CBEB83-03DA-9BA4-34FF-74319BE3A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5AABA-F1BA-48F4-8347-3CB1F37F2656}" type="datetime6">
              <a:rPr lang="de-DE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0F30DE-E65C-53BC-3A18-32A53D892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861D53-792D-1F91-9BB1-9AF6AFF69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F7C0-0D32-44E9-AF6F-CEA8CB3E727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9729372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864BC-5CBE-ACF8-A242-91412AF84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8710-72CF-4B04-B565-849C429A392A}" type="datetime6">
              <a:rPr lang="de-DE"/>
              <a:pPr>
                <a:defRPr/>
              </a:pPr>
              <a:t>Dezember 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A78585-54BB-CF6F-B8A3-977A049BD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Staatliche Realschule Neusäß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64084-6B98-B15D-D5B9-8EF29B245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5D06-CD8F-4A39-9F41-37D87E78634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56957332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85D50-FB82-1B8E-C844-2A785431F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84E2-FB99-4D59-8095-C6B21BDE6AE5}" type="datetime6">
              <a:rPr lang="de-DE"/>
              <a:pPr>
                <a:defRPr/>
              </a:pPr>
              <a:t>Dezember 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27ED40-6C7D-3558-4594-F5630C155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Staatliche Realschule Neusäß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D9DD25-EA99-AEBA-35CD-8570D33C5E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8137-CA90-4758-8713-170582FC84A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02305532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12BB85-7726-63FB-FBAC-A9A5CC970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3578-3000-405B-9307-09F70F2BA375}" type="datetime6">
              <a:rPr lang="de-DE"/>
              <a:pPr>
                <a:defRPr/>
              </a:pPr>
              <a:t>Dezember 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78C93-4DF0-E529-1065-31B318E3C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Staatliche Realschule Neusäß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EDBAE1-D3A4-5321-60CB-2DC5AF51D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85B04-EA46-4A47-AF34-7655B5AC88D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1570752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7CBA85-7D1B-B79C-D57D-2958FCBF1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9073C-04E0-466A-997B-902E050C297A}" type="datetime6">
              <a:rPr lang="de-DE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F2F5A2-E215-678F-4D45-FBFC49FF1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14A9B3-5018-24B2-2E2F-EE44BD1EE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AE5BB-3B67-4709-B5D2-356CA2BBDE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721101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2002BE-DF7B-D745-13B1-FDC552A56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58D36-A152-4C8B-AEE3-C6EA7BEA20BD}" type="datetime6">
              <a:rPr lang="de-DE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90EDB4-DFE9-F1EA-E683-259577D3A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42B253-1963-038F-3F7C-49E6BF3D9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51FC-2D33-4CB1-8432-A47C86BF4B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336041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26053-2E4F-5E5E-63CC-725DD6FD2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642A-C19E-4F12-AA04-E6785CE94088}" type="datetime6">
              <a:rPr lang="de-DE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AD60E-1507-E9E3-C3E4-B4EACCBD6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C4B05-1A7A-22DE-0A6B-56AC37FCD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F709-F89C-4229-8971-DC38A319AB8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324894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2C4692-2F99-A9D9-6CA8-01C17681C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E433-AA43-4124-8B71-02F825164AF6}" type="datetime6">
              <a:rPr lang="de-DE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93F567-4FA4-9B19-FC87-D76CC343E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8243E1-8E72-997C-E218-E7E8A1984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288B7-6C61-4049-B5DF-1872253D04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9639304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2CF9C6-D8A2-49F5-25CF-C8C96FE5A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C70E-B101-4D63-A7FD-28DD48DA6152}" type="datetime6">
              <a:rPr lang="de-DE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A943EB-066A-AE6B-DB91-59949B860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797082-C639-88A7-64DD-DEA03F2BC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A9E4D-2429-43C5-8213-17721B074D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3322890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B401CF-FB65-D61D-A747-D901DC576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18D6-811F-4261-8C84-3692AFE07532}" type="datetime6">
              <a:rPr lang="de-DE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830594-81A8-E865-77A5-83B9ED80B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843130-FEF2-26D3-4906-E98411A0E6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BA99E-47A0-4B87-823F-D4FEE6162D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657904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F6580-35D6-8A66-CEAE-6716B7812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2476-4610-4937-8621-0DDAF4B5FC75}" type="datetime6">
              <a:rPr lang="de-DE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494AB-B07A-3B8A-CDD9-19FC50EE5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B1C111-85B9-C30E-070F-6618BFB8E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B52DE-D1D8-4BB6-A34D-0CA460FF923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5141053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CD83C-5179-D81B-2D23-1151F9039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20B52-C47D-4E6E-B8CC-3D31FB00B527}" type="datetime6">
              <a:rPr lang="de-DE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710CC-8882-14C8-0174-9646661D7F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BF793-E8D9-67F5-FAD5-0AD0D4737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C06CD-0C2C-4512-812A-00551C667D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844827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35D602-6F9A-8AC7-F1C5-5FDBC2FF4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1FED3F-F283-5900-AA37-DBC62BF34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820FC085-2440-589F-1378-D595BE7EEE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6481D8DD-6DE6-4E7D-8C9B-5E3443A83483}" type="datetime6">
              <a:rPr lang="de-DE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3D130016-B651-DB50-ED9A-47D38EA064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B017FA48-12BB-D377-C292-03AC122B20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2FEE2AC-F475-4C03-B95D-1C7A91EA10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</p:sldLayoutIdLst>
  <p:transition spd="med">
    <p:wipe dir="r"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E0B08BD-02E9-16F4-AA19-86C609A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 wrap="square" anchor="ctr">
            <a:normAutofit/>
          </a:bodyPr>
          <a:lstStyle/>
          <a:p>
            <a:r>
              <a:rPr lang="de-DE" altLang="de-DE" u="sng" dirty="0"/>
              <a:t>Übertritt an die Realschule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1E6A198-29DE-78EA-AC3D-4A1A82C0746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79512" y="1196752"/>
            <a:ext cx="6313468" cy="2461857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altLang="de-DE" sz="2200" dirty="0"/>
              <a:t>1. Stellung der Realschule im Schulsystem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200" dirty="0"/>
              <a:t>2. Aufbau der 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200" dirty="0"/>
              <a:t>3. Übertritt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200" dirty="0"/>
              <a:t>4. Schulen im Augsburger Raum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200" dirty="0"/>
              <a:t>5. Termine</a:t>
            </a:r>
          </a:p>
          <a:p>
            <a:pPr>
              <a:lnSpc>
                <a:spcPct val="90000"/>
              </a:lnSpc>
            </a:pPr>
            <a:endParaRPr lang="de-DE" altLang="de-DE" sz="2200" dirty="0"/>
          </a:p>
          <a:p>
            <a:pPr marL="0" indent="0">
              <a:lnSpc>
                <a:spcPct val="90000"/>
              </a:lnSpc>
              <a:buNone/>
            </a:pPr>
            <a:endParaRPr lang="de-DE" altLang="de-DE" sz="2200" dirty="0"/>
          </a:p>
          <a:p>
            <a:pPr marL="0" indent="0">
              <a:lnSpc>
                <a:spcPct val="90000"/>
              </a:lnSpc>
              <a:buNone/>
            </a:pPr>
            <a:endParaRPr lang="de-DE" altLang="de-DE" sz="2200" dirty="0"/>
          </a:p>
          <a:p>
            <a:pPr marL="0" indent="0">
              <a:lnSpc>
                <a:spcPct val="90000"/>
              </a:lnSpc>
              <a:buNone/>
            </a:pPr>
            <a:endParaRPr lang="de-DE" altLang="de-DE" sz="2200" dirty="0"/>
          </a:p>
          <a:p>
            <a:pPr marL="0" indent="0" algn="r">
              <a:lnSpc>
                <a:spcPct val="90000"/>
              </a:lnSpc>
              <a:buNone/>
            </a:pPr>
            <a:endParaRPr lang="de-DE" altLang="de-DE" sz="2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9F4362-27B2-2753-A906-01455F26E5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327" r="17511" b="15761"/>
          <a:stretch/>
        </p:blipFill>
        <p:spPr>
          <a:xfrm>
            <a:off x="4648202" y="2035780"/>
            <a:ext cx="4316288" cy="4074765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32DB506-7327-8AFD-A958-69A57A690CA9}"/>
              </a:ext>
            </a:extLst>
          </p:cNvPr>
          <p:cNvSpPr txBox="1"/>
          <p:nvPr/>
        </p:nvSpPr>
        <p:spPr>
          <a:xfrm>
            <a:off x="714901" y="5270315"/>
            <a:ext cx="393330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de-DE" altLang="de-DE" sz="1800" dirty="0"/>
              <a:t>Barbara Bösch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de-DE" altLang="de-DE" sz="1800" dirty="0"/>
              <a:t>Beratungslehrerin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de-DE" altLang="de-DE" sz="1800" dirty="0"/>
              <a:t>Staatliche Realschule Neusäß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47" name="Group 107">
            <a:extLst>
              <a:ext uri="{FF2B5EF4-FFF2-40B4-BE49-F238E27FC236}">
                <a16:creationId xmlns:a16="http://schemas.microsoft.com/office/drawing/2014/main" id="{F84C5D7C-3ED6-6A8B-D3D7-F6A0E3734D3E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11636148"/>
              </p:ext>
            </p:extLst>
          </p:nvPr>
        </p:nvGraphicFramePr>
        <p:xfrm>
          <a:off x="174625" y="2349500"/>
          <a:ext cx="8718550" cy="3852864"/>
        </p:xfrm>
        <a:graphic>
          <a:graphicData uri="http://schemas.openxmlformats.org/drawingml/2006/table">
            <a:tbl>
              <a:tblPr/>
              <a:tblGrid>
                <a:gridCol w="2957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0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68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Bertolt Brecht 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Augsburg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Völkstr</a:t>
                      </a:r>
                      <a:r>
                        <a:rPr kumimoji="1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20</a:t>
                      </a:r>
                    </a:p>
                  </a:txBody>
                  <a:tcPr marL="91450" marR="9145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K/M</a:t>
                      </a:r>
                    </a:p>
                  </a:txBody>
                  <a:tcPr marL="90010" marR="90010" marT="46780" marB="467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I, II,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IIIa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b (Kunst)           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10" marR="90010" marT="46780" marB="4678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73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Heinrich v. Buz RS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Augsburg II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Eschenhofstr. 5</a:t>
                      </a:r>
                      <a:endParaRPr kumimoji="1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50" marR="9145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K/M</a:t>
                      </a:r>
                    </a:p>
                  </a:txBody>
                  <a:tcPr marL="90010" marR="90010" marT="46780" marB="467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I, II,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IIIa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b (Kunst, Sport)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50" marR="91450" marT="45700" marB="457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8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A. Bernauer RS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Auf dem Kreuz 36</a:t>
                      </a:r>
                      <a:endParaRPr kumimoji="1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50" marR="9145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90010" marR="90010" marT="46780" marB="467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I, II, IIIa, b (Kunst,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Sozialw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.)        </a:t>
                      </a:r>
                    </a:p>
                  </a:txBody>
                  <a:tcPr marL="91450" marR="9145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50" marR="91450" marT="45700" marB="4570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7" name="Datumsplatzhalter 3">
            <a:extLst>
              <a:ext uri="{FF2B5EF4-FFF2-40B4-BE49-F238E27FC236}">
                <a16:creationId xmlns:a16="http://schemas.microsoft.com/office/drawing/2014/main" id="{2A2C0E38-2E58-5D48-EDDB-FAC71AEA5E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C28D558-BBE0-4DBD-B686-253661774BCC}" type="datetime6">
              <a:rPr lang="de-DE" altLang="de-DE" sz="1400" smtClean="0">
                <a:solidFill>
                  <a:schemeClr val="bg2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>
              <a:solidFill>
                <a:schemeClr val="bg2"/>
              </a:solidFill>
            </a:endParaRPr>
          </a:p>
        </p:txBody>
      </p:sp>
      <p:sp>
        <p:nvSpPr>
          <p:cNvPr id="26648" name="Fußzeilenplatzhalter 4">
            <a:extLst>
              <a:ext uri="{FF2B5EF4-FFF2-40B4-BE49-F238E27FC236}">
                <a16:creationId xmlns:a16="http://schemas.microsoft.com/office/drawing/2014/main" id="{86D0603B-0A52-3FDA-B83B-FB6E2CEE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chemeClr val="bg2"/>
                </a:solidFill>
              </a:rPr>
              <a:t>Staatliche Realschule Neusäß</a:t>
            </a:r>
          </a:p>
        </p:txBody>
      </p:sp>
      <p:sp>
        <p:nvSpPr>
          <p:cNvPr id="26649" name="Text Box 64">
            <a:extLst>
              <a:ext uri="{FF2B5EF4-FFF2-40B4-BE49-F238E27FC236}">
                <a16:creationId xmlns:a16="http://schemas.microsoft.com/office/drawing/2014/main" id="{F150ED1E-1203-47CE-9892-1779C1D5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7487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u="sng">
                <a:solidFill>
                  <a:srgbClr val="800080"/>
                </a:solidFill>
              </a:rPr>
              <a:t>Staatliche bzw.</a:t>
            </a:r>
            <a:r>
              <a:rPr lang="de-DE" altLang="de-DE" sz="2400">
                <a:solidFill>
                  <a:srgbClr val="800080"/>
                </a:solidFill>
              </a:rPr>
              <a:t>          </a:t>
            </a:r>
            <a:r>
              <a:rPr lang="de-DE" altLang="de-DE" sz="2400"/>
              <a:t>Knaben/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u="sng">
                <a:solidFill>
                  <a:srgbClr val="800080"/>
                </a:solidFill>
              </a:rPr>
              <a:t>städtische Träger:</a:t>
            </a:r>
            <a:r>
              <a:rPr lang="de-DE" altLang="de-DE" sz="2400">
                <a:solidFill>
                  <a:srgbClr val="800080"/>
                </a:solidFill>
              </a:rPr>
              <a:t>	  </a:t>
            </a:r>
            <a:r>
              <a:rPr lang="de-DE" altLang="de-DE" sz="2400"/>
              <a:t>Mädchen    Wahlpflichtfächergruppen                 </a:t>
            </a:r>
          </a:p>
        </p:txBody>
      </p:sp>
      <p:sp>
        <p:nvSpPr>
          <p:cNvPr id="15387" name="Rectangle 4">
            <a:extLst>
              <a:ext uri="{FF2B5EF4-FFF2-40B4-BE49-F238E27FC236}">
                <a16:creationId xmlns:a16="http://schemas.microsoft.com/office/drawing/2014/main" id="{68ECAABE-381E-9EF4-E610-AC5449183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28600"/>
            <a:ext cx="8197850" cy="7524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Staatliche Realschulen in Augsburg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53" name="Group 169">
            <a:extLst>
              <a:ext uri="{FF2B5EF4-FFF2-40B4-BE49-F238E27FC236}">
                <a16:creationId xmlns:a16="http://schemas.microsoft.com/office/drawing/2014/main" id="{65D46A09-8D5E-0190-1832-B25365866EF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52482328"/>
              </p:ext>
            </p:extLst>
          </p:nvPr>
        </p:nvGraphicFramePr>
        <p:xfrm>
          <a:off x="468313" y="1989138"/>
          <a:ext cx="8351837" cy="4086226"/>
        </p:xfrm>
        <a:graphic>
          <a:graphicData uri="http://schemas.openxmlformats.org/drawingml/2006/table">
            <a:tbl>
              <a:tblPr/>
              <a:tblGrid>
                <a:gridCol w="273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4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St. Ursula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Bei St. Ursula 2</a:t>
                      </a:r>
                    </a:p>
                  </a:txBody>
                  <a:tcPr marL="91436" marR="91436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K/M</a:t>
                      </a:r>
                    </a:p>
                  </a:txBody>
                  <a:tcPr marL="91436" marR="91436" marT="45710" marB="4571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II, IIIa, b (Kunst, EG)  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6" marR="91436" marT="45710" marB="4571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Maria 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Frauentorstr. 26</a:t>
                      </a:r>
                    </a:p>
                  </a:txBody>
                  <a:tcPr marL="91436" marR="91436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K/M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I,II,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IIIa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b (EG, Musik)          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6" marR="91436" marT="45710" marB="4571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Maria Stern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Gögginger Str. 132</a:t>
                      </a:r>
                    </a:p>
                  </a:txBody>
                  <a:tcPr marL="91436" marR="91436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K/M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II,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IIIa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IIIb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(Werken)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0" marB="4571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24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Stettensches</a:t>
                      </a: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Institut</a:t>
                      </a:r>
                    </a:p>
                    <a:p>
                      <a:pPr marL="533400" marR="0" lvl="0" indent="-5334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 Katzenstadel 18a</a:t>
                      </a:r>
                    </a:p>
                  </a:txBody>
                  <a:tcPr marL="91436" marR="91436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97" marR="89997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II, IIIa, b (Kunst, Sozialwesen)                  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9997" marR="89997" marT="46790" marB="4679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4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Rudolf-Diesel-RS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Riedinger Str. 26c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K/M</a:t>
                      </a:r>
                    </a:p>
                  </a:txBody>
                  <a:tcPr marL="89997" marR="89997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</a:t>
                      </a:r>
                      <a:r>
                        <a:rPr kumimoji="0" lang="de-DE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II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9997" marR="89997" marT="46790" marB="4679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5" name="Datumsplatzhalter 3">
            <a:extLst>
              <a:ext uri="{FF2B5EF4-FFF2-40B4-BE49-F238E27FC236}">
                <a16:creationId xmlns:a16="http://schemas.microsoft.com/office/drawing/2014/main" id="{2C810F65-C364-2E73-9DDB-73E67D560C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32D52EB-D662-4B85-B975-8377391B8B38}" type="datetime6">
              <a:rPr lang="de-DE" altLang="de-DE" sz="1400" smtClean="0">
                <a:solidFill>
                  <a:schemeClr val="bg2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>
              <a:solidFill>
                <a:schemeClr val="bg2"/>
              </a:solidFill>
            </a:endParaRPr>
          </a:p>
        </p:txBody>
      </p:sp>
      <p:sp>
        <p:nvSpPr>
          <p:cNvPr id="28706" name="Fußzeilenplatzhalter 4">
            <a:extLst>
              <a:ext uri="{FF2B5EF4-FFF2-40B4-BE49-F238E27FC236}">
                <a16:creationId xmlns:a16="http://schemas.microsoft.com/office/drawing/2014/main" id="{EFB05DDE-14F2-EE67-61ED-424F0834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chemeClr val="bg2"/>
                </a:solidFill>
              </a:rPr>
              <a:t>Staatliche Realschule Neusäß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E595396-9FC2-18D5-A345-91A551E4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28600"/>
            <a:ext cx="8197850" cy="82391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Private Realschulen in Augsburg</a:t>
            </a:r>
          </a:p>
        </p:txBody>
      </p:sp>
      <p:sp>
        <p:nvSpPr>
          <p:cNvPr id="28708" name="Text Box 26">
            <a:extLst>
              <a:ext uri="{FF2B5EF4-FFF2-40B4-BE49-F238E27FC236}">
                <a16:creationId xmlns:a16="http://schemas.microsoft.com/office/drawing/2014/main" id="{6DDC09D5-707F-07BA-CF3C-7A1E0E18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87487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u="sng">
                <a:solidFill>
                  <a:srgbClr val="800080"/>
                </a:solidFill>
              </a:rPr>
              <a:t>Kirchliche bzw.</a:t>
            </a:r>
            <a:r>
              <a:rPr lang="de-DE" altLang="de-DE" sz="2400">
                <a:solidFill>
                  <a:srgbClr val="800080"/>
                </a:solidFill>
              </a:rPr>
              <a:t>       </a:t>
            </a:r>
            <a:r>
              <a:rPr lang="de-DE" altLang="de-DE" sz="2400"/>
              <a:t>Knaben/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u="sng">
                <a:solidFill>
                  <a:srgbClr val="800080"/>
                </a:solidFill>
              </a:rPr>
              <a:t>private Träger:</a:t>
            </a:r>
            <a:r>
              <a:rPr lang="de-DE" altLang="de-DE" sz="2400">
                <a:solidFill>
                  <a:srgbClr val="800080"/>
                </a:solidFill>
              </a:rPr>
              <a:t>        </a:t>
            </a:r>
            <a:r>
              <a:rPr lang="de-DE" altLang="de-DE" sz="2400"/>
              <a:t>Mädchen     Wahfpflichtfächergruppen	  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0B6E0F-675E-FFA0-5024-0556B8C5ABEE}"/>
              </a:ext>
            </a:extLst>
          </p:cNvPr>
          <p:cNvSpPr txBox="1"/>
          <p:nvPr/>
        </p:nvSpPr>
        <p:spPr>
          <a:xfrm>
            <a:off x="0" y="2233652"/>
            <a:ext cx="9144001" cy="255454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u="sng" dirty="0"/>
              <a:t>Achtung: </a:t>
            </a:r>
          </a:p>
          <a:p>
            <a:r>
              <a:rPr lang="de-DE" sz="3200" dirty="0"/>
              <a:t>Ein späterer Wechsel von einer RS an die RS Neusäß ist oft schwer möglich: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Platzkapazitäten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gewählter Zweig, z.B. EG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221A90C-C89C-E508-798C-C6786BE68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6088"/>
            <a:ext cx="9144000" cy="679450"/>
          </a:xfrm>
        </p:spPr>
        <p:txBody>
          <a:bodyPr/>
          <a:lstStyle/>
          <a:p>
            <a:r>
              <a:rPr lang="de-DE" altLang="de-DE" sz="3600" u="sng" dirty="0"/>
              <a:t>Staatl. Realschulen im Raum Augsburg</a:t>
            </a:r>
          </a:p>
        </p:txBody>
      </p:sp>
      <p:graphicFrame>
        <p:nvGraphicFramePr>
          <p:cNvPr id="173201" name="Group 145">
            <a:extLst>
              <a:ext uri="{FF2B5EF4-FFF2-40B4-BE49-F238E27FC236}">
                <a16:creationId xmlns:a16="http://schemas.microsoft.com/office/drawing/2014/main" id="{8233B638-4DA1-CA76-CC9A-EC65AEDD271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212600"/>
              </p:ext>
            </p:extLst>
          </p:nvPr>
        </p:nvGraphicFramePr>
        <p:xfrm>
          <a:off x="305594" y="2238459"/>
          <a:ext cx="8640763" cy="3854452"/>
        </p:xfrm>
        <a:graphic>
          <a:graphicData uri="http://schemas.openxmlformats.org/drawingml/2006/table">
            <a:tbl>
              <a:tblPr/>
              <a:tblGrid>
                <a:gridCol w="2951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23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 Neusäß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K/M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I, II, IIIa, b (Werken)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L="89998" marR="89998" marT="46809" marB="46809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 Bobingen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K/M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I, II, IIIa, b (Werken)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Thannhausen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K/M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I, II, IIIa, b (EG)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Meitingen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K/M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I, II,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IIIa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b (Kunst)   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89998" marR="89998" marT="46809" marB="46809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 Wertingen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K/M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I, II,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IIIa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b (Werken)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Zusmarshausen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K/M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I, II,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IIIa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b (Werken)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Affing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K/M</a:t>
                      </a: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I, II, IIIa, IIIb (Werken)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8" marR="89998" marT="46809" marB="46809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291088"/>
                  </a:ext>
                </a:extLst>
              </a:tr>
            </a:tbl>
          </a:graphicData>
        </a:graphic>
      </p:graphicFrame>
      <p:sp>
        <p:nvSpPr>
          <p:cNvPr id="30761" name="Text Box 37">
            <a:extLst>
              <a:ext uri="{FF2B5EF4-FFF2-40B4-BE49-F238E27FC236}">
                <a16:creationId xmlns:a16="http://schemas.microsoft.com/office/drawing/2014/main" id="{E9E4062D-A35A-9240-46A9-1BFA1EA1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4" y="1347036"/>
            <a:ext cx="85328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de-DE" altLang="de-DE" sz="2400" u="sng">
                <a:solidFill>
                  <a:srgbClr val="800080"/>
                </a:solidFill>
              </a:rPr>
              <a:t>Staatliche</a:t>
            </a:r>
            <a:r>
              <a:rPr lang="de-DE" altLang="de-DE" sz="2400">
                <a:solidFill>
                  <a:srgbClr val="800080"/>
                </a:solidFill>
              </a:rPr>
              <a:t>               </a:t>
            </a:r>
            <a:r>
              <a:rPr lang="de-DE" altLang="de-DE" sz="2400"/>
              <a:t>Knaben/</a:t>
            </a:r>
            <a:r>
              <a:rPr lang="de-DE" altLang="de-DE" sz="2400">
                <a:solidFill>
                  <a:srgbClr val="800080"/>
                </a:solidFill>
              </a:rPr>
              <a:t>       </a:t>
            </a:r>
            <a:r>
              <a:rPr lang="de-DE" altLang="de-DE" sz="2400"/>
              <a:t>                         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de-DE" altLang="de-DE" sz="2400" u="sng">
                <a:solidFill>
                  <a:srgbClr val="800080"/>
                </a:solidFill>
              </a:rPr>
              <a:t>Realschulen</a:t>
            </a:r>
            <a:r>
              <a:rPr lang="de-DE" altLang="de-DE" sz="2000">
                <a:solidFill>
                  <a:srgbClr val="800080"/>
                </a:solidFill>
              </a:rPr>
              <a:t>             </a:t>
            </a:r>
            <a:r>
              <a:rPr lang="de-DE" altLang="de-DE" sz="2400"/>
              <a:t>Mädchen    Wahlpflichtfächergruppen</a:t>
            </a:r>
            <a:endParaRPr lang="de-DE" altLang="de-DE" sz="2000" b="1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9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B28DCE5-850A-D5A8-80C6-5A5EDD59A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41300"/>
            <a:ext cx="8569325" cy="1081088"/>
          </a:xfrm>
        </p:spPr>
        <p:txBody>
          <a:bodyPr/>
          <a:lstStyle/>
          <a:p>
            <a:r>
              <a:rPr lang="de-DE" altLang="de-DE" sz="3600" u="sng" dirty="0"/>
              <a:t>Termine: Anmeldung für 2026/2027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D294D2B-24D5-3C4A-7CA5-A8F1260AAC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8362950" cy="22320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de-DE" altLang="de-DE" sz="1000" dirty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dirty="0"/>
              <a:t>- </a:t>
            </a:r>
            <a:r>
              <a:rPr lang="de-DE" altLang="de-DE" b="1" dirty="0"/>
              <a:t>Anmeldung: </a:t>
            </a:r>
            <a:r>
              <a:rPr lang="de-DE" altLang="de-DE" dirty="0"/>
              <a:t>11. bis 15. Mai 2026</a:t>
            </a:r>
            <a:endParaRPr lang="de-DE" altLang="de-DE" sz="2800" dirty="0"/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de-DE" altLang="de-DE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dirty="0"/>
              <a:t>- </a:t>
            </a:r>
            <a:r>
              <a:rPr lang="de-DE" altLang="de-DE" b="1" dirty="0"/>
              <a:t>Probeunterricht:</a:t>
            </a:r>
            <a:r>
              <a:rPr lang="de-DE" altLang="de-DE" dirty="0"/>
              <a:t> 19. bis 21. Mai 2026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200" dirty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dirty="0"/>
              <a:t>                               </a:t>
            </a:r>
            <a:endParaRPr lang="de-DE" altLang="de-DE" sz="2800" dirty="0"/>
          </a:p>
        </p:txBody>
      </p:sp>
      <p:sp>
        <p:nvSpPr>
          <p:cNvPr id="32772" name="Datumsplatzhalter 4">
            <a:extLst>
              <a:ext uri="{FF2B5EF4-FFF2-40B4-BE49-F238E27FC236}">
                <a16:creationId xmlns:a16="http://schemas.microsoft.com/office/drawing/2014/main" id="{4D8E2BFA-E0B5-B938-3785-55B36A4816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9EE2880-D2BB-4018-8838-92A9C1A9C56F}" type="datetime6">
              <a:rPr lang="de-DE" altLang="de-DE" sz="1400" smtClean="0">
                <a:solidFill>
                  <a:schemeClr val="bg2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>
              <a:solidFill>
                <a:schemeClr val="bg2"/>
              </a:solidFill>
            </a:endParaRPr>
          </a:p>
        </p:txBody>
      </p:sp>
      <p:sp>
        <p:nvSpPr>
          <p:cNvPr id="32773" name="Fußzeilenplatzhalter 5">
            <a:extLst>
              <a:ext uri="{FF2B5EF4-FFF2-40B4-BE49-F238E27FC236}">
                <a16:creationId xmlns:a16="http://schemas.microsoft.com/office/drawing/2014/main" id="{467AF6BF-3316-1E00-CCB4-489C3D2A8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chemeClr val="bg2"/>
                </a:solidFill>
              </a:rPr>
              <a:t>Staatliche Realschule Neusäß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BEBCF6-0001-70F6-F6BD-53D524947EF4}"/>
              </a:ext>
            </a:extLst>
          </p:cNvPr>
          <p:cNvSpPr txBox="1"/>
          <p:nvPr/>
        </p:nvSpPr>
        <p:spPr>
          <a:xfrm>
            <a:off x="143900" y="2971929"/>
            <a:ext cx="8722850" cy="326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3200" b="1" u="sng" dirty="0">
              <a:latin typeface="+mn-lt"/>
            </a:endParaRPr>
          </a:p>
          <a:p>
            <a:pPr algn="ctr">
              <a:defRPr/>
            </a:pPr>
            <a:endParaRPr lang="de-DE" altLang="de-DE" sz="3200" b="1" u="sng" dirty="0">
              <a:latin typeface="+mn-lt"/>
            </a:endParaRPr>
          </a:p>
          <a:p>
            <a:pPr algn="ctr">
              <a:defRPr/>
            </a:pPr>
            <a:r>
              <a:rPr lang="de-DE" altLang="de-DE" sz="3200" b="1" u="sng" dirty="0">
                <a:latin typeface="+mn-lt"/>
              </a:rPr>
              <a:t>Informationsabend Realschule Neusäß</a:t>
            </a:r>
          </a:p>
          <a:p>
            <a:pPr algn="ctr">
              <a:defRPr/>
            </a:pPr>
            <a:endParaRPr lang="de-DE" altLang="de-DE" sz="800" dirty="0">
              <a:ln>
                <a:solidFill>
                  <a:schemeClr val="accent1">
                    <a:lumMod val="10000"/>
                  </a:schemeClr>
                </a:solidFill>
              </a:ln>
              <a:latin typeface="Arial" charset="0"/>
            </a:endParaRPr>
          </a:p>
          <a:p>
            <a:pPr algn="ctr">
              <a:defRPr/>
            </a:pPr>
            <a:r>
              <a:rPr lang="de-DE" altLang="de-DE" sz="2800" dirty="0">
                <a:latin typeface="Arial" charset="0"/>
              </a:rPr>
              <a:t>19. März 2026, 18.00-20.30 Uhr </a:t>
            </a:r>
          </a:p>
          <a:p>
            <a:pPr algn="ctr">
              <a:defRPr/>
            </a:pPr>
            <a:r>
              <a:rPr lang="de-DE" altLang="de-DE" sz="2800" dirty="0">
                <a:latin typeface="Arial" charset="0"/>
              </a:rPr>
              <a:t>(offenes Schulhaus, Vorträge in Präsenz)</a:t>
            </a:r>
          </a:p>
          <a:p>
            <a:pPr algn="ctr">
              <a:defRPr/>
            </a:pPr>
            <a:r>
              <a:rPr lang="de-DE" altLang="de-DE" b="1" dirty="0">
                <a:latin typeface="Arial" charset="0"/>
              </a:rPr>
              <a:t>    </a:t>
            </a:r>
          </a:p>
          <a:p>
            <a:pPr algn="ctr">
              <a:defRPr/>
            </a:pPr>
            <a:r>
              <a:rPr lang="de-DE" altLang="de-DE" sz="2800" dirty="0">
                <a:latin typeface="Arial" charset="0"/>
              </a:rPr>
              <a:t>www.realschule</a:t>
            </a:r>
            <a:r>
              <a:rPr lang="en-US" altLang="de-DE" sz="2800" dirty="0">
                <a:latin typeface="Arial" charset="0"/>
                <a:cs typeface="Tahoma" pitchFamily="34" charset="0"/>
              </a:rPr>
              <a:t>-</a:t>
            </a:r>
            <a:r>
              <a:rPr lang="de-DE" altLang="de-DE" sz="2800" dirty="0">
                <a:latin typeface="Arial" charset="0"/>
              </a:rPr>
              <a:t>neusaess.de</a:t>
            </a:r>
          </a:p>
        </p:txBody>
      </p:sp>
      <p:grpSp>
        <p:nvGrpSpPr>
          <p:cNvPr id="32775" name="Group 7">
            <a:extLst>
              <a:ext uri="{FF2B5EF4-FFF2-40B4-BE49-F238E27FC236}">
                <a16:creationId xmlns:a16="http://schemas.microsoft.com/office/drawing/2014/main" id="{8132523D-83E2-E44C-C0A3-40F40602AC30}"/>
              </a:ext>
            </a:extLst>
          </p:cNvPr>
          <p:cNvGrpSpPr>
            <a:grpSpLocks/>
          </p:cNvGrpSpPr>
          <p:nvPr/>
        </p:nvGrpSpPr>
        <p:grpSpPr bwMode="auto">
          <a:xfrm>
            <a:off x="2364952" y="3017837"/>
            <a:ext cx="3841750" cy="822325"/>
            <a:chOff x="0" y="0"/>
            <a:chExt cx="20001" cy="20000"/>
          </a:xfrm>
        </p:grpSpPr>
        <p:sp>
          <p:nvSpPr>
            <p:cNvPr id="32776" name="Freeform 8">
              <a:extLst>
                <a:ext uri="{FF2B5EF4-FFF2-40B4-BE49-F238E27FC236}">
                  <a16:creationId xmlns:a16="http://schemas.microsoft.com/office/drawing/2014/main" id="{E8A626A8-5942-6E45-4479-E1542137A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731"/>
              <a:ext cx="6765" cy="631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6872" y="11287"/>
                  </a:lnTo>
                  <a:lnTo>
                    <a:pt x="19990" y="1994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77" name="Freeform 9">
              <a:extLst>
                <a:ext uri="{FF2B5EF4-FFF2-40B4-BE49-F238E27FC236}">
                  <a16:creationId xmlns:a16="http://schemas.microsoft.com/office/drawing/2014/main" id="{3A708043-8C08-5FE4-3145-EA130AC15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1" y="7657"/>
              <a:ext cx="1058" cy="125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00" h="20000">
                  <a:moveTo>
                    <a:pt x="0" y="19706"/>
                  </a:moveTo>
                  <a:lnTo>
                    <a:pt x="19938" y="188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78" name="Freeform 10">
              <a:extLst>
                <a:ext uri="{FF2B5EF4-FFF2-40B4-BE49-F238E27FC236}">
                  <a16:creationId xmlns:a16="http://schemas.microsoft.com/office/drawing/2014/main" id="{D64435E7-4DAB-7B69-D6E2-552A137B0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3" y="8838"/>
              <a:ext cx="4" cy="37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90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79" name="Freeform 11">
              <a:extLst>
                <a:ext uri="{FF2B5EF4-FFF2-40B4-BE49-F238E27FC236}">
                  <a16:creationId xmlns:a16="http://schemas.microsoft.com/office/drawing/2014/main" id="{DAD64390-310E-E4D8-91ED-D516D2D9B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6" y="0"/>
              <a:ext cx="3915" cy="1625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5 h 20000"/>
                <a:gd name="T4" fmla="*/ 0 w 20000"/>
                <a:gd name="T5" fmla="*/ 85 h 20000"/>
                <a:gd name="T6" fmla="*/ 0 w 20000"/>
                <a:gd name="T7" fmla="*/ 323 h 20000"/>
                <a:gd name="T8" fmla="*/ 0 w 20000"/>
                <a:gd name="T9" fmla="*/ 379 h 20000"/>
                <a:gd name="T10" fmla="*/ 0 w 20000"/>
                <a:gd name="T11" fmla="*/ 475 h 20000"/>
                <a:gd name="T12" fmla="*/ 0 w 20000"/>
                <a:gd name="T13" fmla="*/ 478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82"/>
                  </a:lnTo>
                  <a:lnTo>
                    <a:pt x="9358" y="3519"/>
                  </a:lnTo>
                  <a:lnTo>
                    <a:pt x="9358" y="13439"/>
                  </a:lnTo>
                  <a:lnTo>
                    <a:pt x="14831" y="15800"/>
                  </a:lnTo>
                  <a:lnTo>
                    <a:pt x="14831" y="19818"/>
                  </a:lnTo>
                  <a:lnTo>
                    <a:pt x="19983" y="1997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0" name="Freeform 12">
              <a:extLst>
                <a:ext uri="{FF2B5EF4-FFF2-40B4-BE49-F238E27FC236}">
                  <a16:creationId xmlns:a16="http://schemas.microsoft.com/office/drawing/2014/main" id="{CEE2E9E7-7E49-4598-2CCA-194567EA1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9" y="148"/>
              <a:ext cx="410" cy="186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00" h="20000">
                  <a:moveTo>
                    <a:pt x="19839" y="0"/>
                  </a:moveTo>
                  <a:lnTo>
                    <a:pt x="0" y="19802"/>
                  </a:lnTo>
                  <a:lnTo>
                    <a:pt x="0" y="188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1" name="Freeform 13">
              <a:extLst>
                <a:ext uri="{FF2B5EF4-FFF2-40B4-BE49-F238E27FC236}">
                  <a16:creationId xmlns:a16="http://schemas.microsoft.com/office/drawing/2014/main" id="{923126E3-26D2-2356-11C0-CE3C082EB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" y="1328"/>
              <a:ext cx="635" cy="70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896" y="19474"/>
                  </a:moveTo>
                  <a:lnTo>
                    <a:pt x="0" y="4211"/>
                  </a:lnTo>
                  <a:lnTo>
                    <a:pt x="0" y="0"/>
                  </a:lnTo>
                  <a:lnTo>
                    <a:pt x="19479" y="19474"/>
                  </a:lnTo>
                  <a:lnTo>
                    <a:pt x="19896" y="1947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2" name="Freeform 14">
              <a:extLst>
                <a:ext uri="{FF2B5EF4-FFF2-40B4-BE49-F238E27FC236}">
                  <a16:creationId xmlns:a16="http://schemas.microsoft.com/office/drawing/2014/main" id="{C32D81C3-7D65-F47E-BAEC-2EF95BA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4" y="9945"/>
              <a:ext cx="2536" cy="20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18182"/>
                  </a:moveTo>
                  <a:lnTo>
                    <a:pt x="199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3" name="Freeform 15">
              <a:extLst>
                <a:ext uri="{FF2B5EF4-FFF2-40B4-BE49-F238E27FC236}">
                  <a16:creationId xmlns:a16="http://schemas.microsoft.com/office/drawing/2014/main" id="{021873CB-24E9-CCCF-7216-0062978BC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915"/>
              <a:ext cx="6765" cy="116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90" y="1968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4" name="Freeform 16">
              <a:extLst>
                <a:ext uri="{FF2B5EF4-FFF2-40B4-BE49-F238E27FC236}">
                  <a16:creationId xmlns:a16="http://schemas.microsoft.com/office/drawing/2014/main" id="{E510C8C8-6985-8FCC-07D7-3AE4C6B24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" y="16569"/>
              <a:ext cx="622" cy="11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894" y="0"/>
                  </a:moveTo>
                  <a:lnTo>
                    <a:pt x="0" y="1666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5" name="Freeform 17">
              <a:extLst>
                <a:ext uri="{FF2B5EF4-FFF2-40B4-BE49-F238E27FC236}">
                  <a16:creationId xmlns:a16="http://schemas.microsoft.com/office/drawing/2014/main" id="{BFA77249-3E41-6A68-E44B-D66429AE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9" y="3598"/>
              <a:ext cx="1878" cy="948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141" y="19961"/>
                  </a:lnTo>
                  <a:lnTo>
                    <a:pt x="493" y="19961"/>
                  </a:lnTo>
                  <a:lnTo>
                    <a:pt x="634" y="19961"/>
                  </a:lnTo>
                  <a:lnTo>
                    <a:pt x="915" y="19961"/>
                  </a:lnTo>
                  <a:lnTo>
                    <a:pt x="1268" y="19961"/>
                  </a:lnTo>
                  <a:lnTo>
                    <a:pt x="1408" y="19961"/>
                  </a:lnTo>
                  <a:lnTo>
                    <a:pt x="1725" y="19961"/>
                  </a:lnTo>
                  <a:lnTo>
                    <a:pt x="1866" y="19961"/>
                  </a:lnTo>
                  <a:lnTo>
                    <a:pt x="2218" y="19961"/>
                  </a:lnTo>
                  <a:lnTo>
                    <a:pt x="2500" y="19961"/>
                  </a:lnTo>
                  <a:lnTo>
                    <a:pt x="2641" y="19961"/>
                  </a:lnTo>
                  <a:lnTo>
                    <a:pt x="2958" y="19961"/>
                  </a:lnTo>
                  <a:lnTo>
                    <a:pt x="3134" y="19961"/>
                  </a:lnTo>
                  <a:lnTo>
                    <a:pt x="3415" y="19961"/>
                  </a:lnTo>
                  <a:lnTo>
                    <a:pt x="3732" y="19961"/>
                  </a:lnTo>
                  <a:lnTo>
                    <a:pt x="3908" y="19961"/>
                  </a:lnTo>
                  <a:lnTo>
                    <a:pt x="4225" y="19961"/>
                  </a:lnTo>
                  <a:lnTo>
                    <a:pt x="4507" y="19961"/>
                  </a:lnTo>
                  <a:lnTo>
                    <a:pt x="4859" y="19961"/>
                  </a:lnTo>
                  <a:lnTo>
                    <a:pt x="5000" y="19961"/>
                  </a:lnTo>
                  <a:lnTo>
                    <a:pt x="5282" y="19961"/>
                  </a:lnTo>
                  <a:lnTo>
                    <a:pt x="5599" y="19961"/>
                  </a:lnTo>
                  <a:lnTo>
                    <a:pt x="5775" y="19961"/>
                  </a:lnTo>
                  <a:lnTo>
                    <a:pt x="6092" y="19961"/>
                  </a:lnTo>
                  <a:lnTo>
                    <a:pt x="6373" y="19961"/>
                  </a:lnTo>
                  <a:lnTo>
                    <a:pt x="6725" y="19961"/>
                  </a:lnTo>
                  <a:lnTo>
                    <a:pt x="7007" y="19961"/>
                  </a:lnTo>
                  <a:lnTo>
                    <a:pt x="7148" y="19961"/>
                  </a:lnTo>
                  <a:lnTo>
                    <a:pt x="7500" y="19961"/>
                  </a:lnTo>
                  <a:lnTo>
                    <a:pt x="7782" y="19961"/>
                  </a:lnTo>
                  <a:lnTo>
                    <a:pt x="8099" y="19961"/>
                  </a:lnTo>
                  <a:lnTo>
                    <a:pt x="8415" y="19961"/>
                  </a:lnTo>
                  <a:lnTo>
                    <a:pt x="8732" y="19961"/>
                  </a:lnTo>
                  <a:lnTo>
                    <a:pt x="9014" y="19961"/>
                  </a:lnTo>
                  <a:lnTo>
                    <a:pt x="9366" y="19961"/>
                  </a:lnTo>
                  <a:lnTo>
                    <a:pt x="9648" y="19961"/>
                  </a:lnTo>
                  <a:lnTo>
                    <a:pt x="9965" y="19961"/>
                  </a:lnTo>
                  <a:lnTo>
                    <a:pt x="10282" y="19961"/>
                  </a:lnTo>
                  <a:lnTo>
                    <a:pt x="10599" y="19961"/>
                  </a:lnTo>
                  <a:lnTo>
                    <a:pt x="11092" y="19961"/>
                  </a:lnTo>
                  <a:lnTo>
                    <a:pt x="11373" y="19961"/>
                  </a:lnTo>
                  <a:lnTo>
                    <a:pt x="11690" y="19961"/>
                  </a:lnTo>
                  <a:lnTo>
                    <a:pt x="12007" y="19961"/>
                  </a:lnTo>
                  <a:lnTo>
                    <a:pt x="12465" y="19961"/>
                  </a:lnTo>
                  <a:lnTo>
                    <a:pt x="12782" y="19961"/>
                  </a:lnTo>
                  <a:lnTo>
                    <a:pt x="13099" y="19961"/>
                  </a:lnTo>
                  <a:lnTo>
                    <a:pt x="13380" y="19961"/>
                  </a:lnTo>
                  <a:lnTo>
                    <a:pt x="13873" y="19961"/>
                  </a:lnTo>
                  <a:lnTo>
                    <a:pt x="14190" y="19961"/>
                  </a:lnTo>
                  <a:lnTo>
                    <a:pt x="14507" y="19961"/>
                  </a:lnTo>
                  <a:lnTo>
                    <a:pt x="14965" y="19961"/>
                  </a:lnTo>
                  <a:lnTo>
                    <a:pt x="15282" y="19961"/>
                  </a:lnTo>
                  <a:lnTo>
                    <a:pt x="15599" y="19961"/>
                  </a:lnTo>
                  <a:lnTo>
                    <a:pt x="16056" y="19961"/>
                  </a:lnTo>
                  <a:lnTo>
                    <a:pt x="16373" y="19961"/>
                  </a:lnTo>
                  <a:lnTo>
                    <a:pt x="16831" y="19961"/>
                  </a:lnTo>
                  <a:lnTo>
                    <a:pt x="17148" y="19961"/>
                  </a:lnTo>
                  <a:lnTo>
                    <a:pt x="17606" y="19961"/>
                  </a:lnTo>
                  <a:lnTo>
                    <a:pt x="17958" y="19961"/>
                  </a:lnTo>
                  <a:lnTo>
                    <a:pt x="18380" y="19961"/>
                  </a:lnTo>
                  <a:lnTo>
                    <a:pt x="18697" y="19961"/>
                  </a:lnTo>
                  <a:lnTo>
                    <a:pt x="19190" y="19961"/>
                  </a:lnTo>
                  <a:lnTo>
                    <a:pt x="19472" y="19961"/>
                  </a:lnTo>
                  <a:lnTo>
                    <a:pt x="19965" y="19961"/>
                  </a:lnTo>
                  <a:lnTo>
                    <a:pt x="19965" y="19689"/>
                  </a:lnTo>
                  <a:lnTo>
                    <a:pt x="19965" y="19300"/>
                  </a:lnTo>
                  <a:lnTo>
                    <a:pt x="19965" y="19027"/>
                  </a:lnTo>
                  <a:lnTo>
                    <a:pt x="19965" y="18755"/>
                  </a:lnTo>
                  <a:lnTo>
                    <a:pt x="19965" y="18444"/>
                  </a:lnTo>
                  <a:lnTo>
                    <a:pt x="19965" y="18093"/>
                  </a:lnTo>
                  <a:lnTo>
                    <a:pt x="19965" y="17821"/>
                  </a:lnTo>
                  <a:lnTo>
                    <a:pt x="19965" y="17510"/>
                  </a:lnTo>
                  <a:lnTo>
                    <a:pt x="19965" y="17198"/>
                  </a:lnTo>
                  <a:lnTo>
                    <a:pt x="19965" y="16848"/>
                  </a:lnTo>
                  <a:lnTo>
                    <a:pt x="19965" y="16537"/>
                  </a:lnTo>
                  <a:lnTo>
                    <a:pt x="19965" y="16226"/>
                  </a:lnTo>
                  <a:lnTo>
                    <a:pt x="19965" y="15914"/>
                  </a:lnTo>
                  <a:lnTo>
                    <a:pt x="19965" y="15603"/>
                  </a:lnTo>
                  <a:lnTo>
                    <a:pt x="19965" y="15292"/>
                  </a:lnTo>
                  <a:lnTo>
                    <a:pt x="19965" y="14981"/>
                  </a:lnTo>
                  <a:lnTo>
                    <a:pt x="19965" y="14630"/>
                  </a:lnTo>
                  <a:lnTo>
                    <a:pt x="19965" y="14319"/>
                  </a:lnTo>
                  <a:lnTo>
                    <a:pt x="19965" y="14008"/>
                  </a:lnTo>
                  <a:lnTo>
                    <a:pt x="19965" y="13813"/>
                  </a:lnTo>
                  <a:lnTo>
                    <a:pt x="19965" y="13463"/>
                  </a:lnTo>
                  <a:lnTo>
                    <a:pt x="19965" y="13152"/>
                  </a:lnTo>
                  <a:lnTo>
                    <a:pt x="19965" y="12763"/>
                  </a:lnTo>
                  <a:lnTo>
                    <a:pt x="19965" y="12529"/>
                  </a:lnTo>
                  <a:lnTo>
                    <a:pt x="19965" y="12101"/>
                  </a:lnTo>
                  <a:lnTo>
                    <a:pt x="19965" y="11829"/>
                  </a:lnTo>
                  <a:lnTo>
                    <a:pt x="19965" y="11556"/>
                  </a:lnTo>
                  <a:lnTo>
                    <a:pt x="19965" y="11284"/>
                  </a:lnTo>
                  <a:lnTo>
                    <a:pt x="19965" y="10934"/>
                  </a:lnTo>
                  <a:lnTo>
                    <a:pt x="19965" y="10623"/>
                  </a:lnTo>
                  <a:lnTo>
                    <a:pt x="19965" y="10272"/>
                  </a:lnTo>
                  <a:lnTo>
                    <a:pt x="19965" y="9961"/>
                  </a:lnTo>
                  <a:lnTo>
                    <a:pt x="19965" y="9650"/>
                  </a:lnTo>
                  <a:lnTo>
                    <a:pt x="19965" y="9377"/>
                  </a:lnTo>
                  <a:lnTo>
                    <a:pt x="19965" y="9066"/>
                  </a:lnTo>
                  <a:lnTo>
                    <a:pt x="19965" y="8755"/>
                  </a:lnTo>
                  <a:lnTo>
                    <a:pt x="19965" y="8327"/>
                  </a:lnTo>
                  <a:lnTo>
                    <a:pt x="19965" y="8054"/>
                  </a:lnTo>
                  <a:lnTo>
                    <a:pt x="19965" y="7782"/>
                  </a:lnTo>
                  <a:lnTo>
                    <a:pt x="19965" y="7471"/>
                  </a:lnTo>
                  <a:lnTo>
                    <a:pt x="19965" y="7160"/>
                  </a:lnTo>
                  <a:lnTo>
                    <a:pt x="19965" y="6848"/>
                  </a:lnTo>
                  <a:lnTo>
                    <a:pt x="19965" y="6537"/>
                  </a:lnTo>
                  <a:lnTo>
                    <a:pt x="19965" y="6304"/>
                  </a:lnTo>
                  <a:lnTo>
                    <a:pt x="19965" y="6031"/>
                  </a:lnTo>
                  <a:lnTo>
                    <a:pt x="19965" y="5603"/>
                  </a:lnTo>
                  <a:lnTo>
                    <a:pt x="19965" y="5331"/>
                  </a:lnTo>
                  <a:lnTo>
                    <a:pt x="19965" y="5019"/>
                  </a:lnTo>
                  <a:lnTo>
                    <a:pt x="19965" y="4630"/>
                  </a:lnTo>
                  <a:lnTo>
                    <a:pt x="19965" y="4319"/>
                  </a:lnTo>
                  <a:lnTo>
                    <a:pt x="19965" y="4047"/>
                  </a:lnTo>
                  <a:lnTo>
                    <a:pt x="19965" y="3658"/>
                  </a:lnTo>
                  <a:lnTo>
                    <a:pt x="19965" y="3424"/>
                  </a:lnTo>
                  <a:lnTo>
                    <a:pt x="19965" y="3074"/>
                  </a:lnTo>
                  <a:lnTo>
                    <a:pt x="19965" y="2802"/>
                  </a:lnTo>
                  <a:lnTo>
                    <a:pt x="19965" y="2490"/>
                  </a:lnTo>
                  <a:lnTo>
                    <a:pt x="19965" y="2179"/>
                  </a:lnTo>
                  <a:lnTo>
                    <a:pt x="19965" y="1868"/>
                  </a:lnTo>
                  <a:lnTo>
                    <a:pt x="19965" y="1595"/>
                  </a:lnTo>
                  <a:lnTo>
                    <a:pt x="19965" y="1284"/>
                  </a:lnTo>
                  <a:lnTo>
                    <a:pt x="19965" y="934"/>
                  </a:lnTo>
                  <a:lnTo>
                    <a:pt x="19965" y="584"/>
                  </a:lnTo>
                  <a:lnTo>
                    <a:pt x="19965" y="272"/>
                  </a:lnTo>
                  <a:lnTo>
                    <a:pt x="19965" y="0"/>
                  </a:lnTo>
                  <a:lnTo>
                    <a:pt x="19472" y="195"/>
                  </a:lnTo>
                  <a:lnTo>
                    <a:pt x="19014" y="272"/>
                  </a:lnTo>
                  <a:lnTo>
                    <a:pt x="18697" y="272"/>
                  </a:lnTo>
                  <a:lnTo>
                    <a:pt x="18239" y="467"/>
                  </a:lnTo>
                  <a:lnTo>
                    <a:pt x="17958" y="584"/>
                  </a:lnTo>
                  <a:lnTo>
                    <a:pt x="17465" y="584"/>
                  </a:lnTo>
                  <a:lnTo>
                    <a:pt x="17148" y="700"/>
                  </a:lnTo>
                  <a:lnTo>
                    <a:pt x="16690" y="934"/>
                  </a:lnTo>
                  <a:lnTo>
                    <a:pt x="16373" y="934"/>
                  </a:lnTo>
                  <a:lnTo>
                    <a:pt x="16056" y="1012"/>
                  </a:lnTo>
                  <a:lnTo>
                    <a:pt x="15599" y="1012"/>
                  </a:lnTo>
                  <a:lnTo>
                    <a:pt x="15282" y="1284"/>
                  </a:lnTo>
                  <a:lnTo>
                    <a:pt x="14965" y="1440"/>
                  </a:lnTo>
                  <a:lnTo>
                    <a:pt x="14507" y="1440"/>
                  </a:lnTo>
                  <a:lnTo>
                    <a:pt x="14190" y="1595"/>
                  </a:lnTo>
                  <a:lnTo>
                    <a:pt x="13873" y="1712"/>
                  </a:lnTo>
                  <a:lnTo>
                    <a:pt x="13380" y="1712"/>
                  </a:lnTo>
                  <a:lnTo>
                    <a:pt x="13099" y="1868"/>
                  </a:lnTo>
                  <a:lnTo>
                    <a:pt x="12782" y="1868"/>
                  </a:lnTo>
                  <a:lnTo>
                    <a:pt x="12324" y="2023"/>
                  </a:lnTo>
                  <a:lnTo>
                    <a:pt x="12007" y="2179"/>
                  </a:lnTo>
                  <a:lnTo>
                    <a:pt x="11690" y="2179"/>
                  </a:lnTo>
                  <a:lnTo>
                    <a:pt x="11373" y="2374"/>
                  </a:lnTo>
                  <a:lnTo>
                    <a:pt x="11092" y="2374"/>
                  </a:lnTo>
                  <a:lnTo>
                    <a:pt x="10599" y="2490"/>
                  </a:lnTo>
                  <a:lnTo>
                    <a:pt x="10282" y="2646"/>
                  </a:lnTo>
                  <a:lnTo>
                    <a:pt x="9965" y="2646"/>
                  </a:lnTo>
                  <a:lnTo>
                    <a:pt x="9648" y="2802"/>
                  </a:lnTo>
                  <a:lnTo>
                    <a:pt x="9366" y="2802"/>
                  </a:lnTo>
                  <a:lnTo>
                    <a:pt x="9014" y="2918"/>
                  </a:lnTo>
                  <a:lnTo>
                    <a:pt x="8732" y="2918"/>
                  </a:lnTo>
                  <a:lnTo>
                    <a:pt x="8415" y="3074"/>
                  </a:lnTo>
                  <a:lnTo>
                    <a:pt x="8099" y="3074"/>
                  </a:lnTo>
                  <a:lnTo>
                    <a:pt x="7782" y="3268"/>
                  </a:lnTo>
                  <a:lnTo>
                    <a:pt x="7500" y="3268"/>
                  </a:lnTo>
                  <a:lnTo>
                    <a:pt x="7148" y="3424"/>
                  </a:lnTo>
                  <a:lnTo>
                    <a:pt x="7007" y="3424"/>
                  </a:lnTo>
                  <a:lnTo>
                    <a:pt x="6725" y="3541"/>
                  </a:lnTo>
                  <a:lnTo>
                    <a:pt x="6373" y="3541"/>
                  </a:lnTo>
                  <a:lnTo>
                    <a:pt x="6092" y="3658"/>
                  </a:lnTo>
                  <a:lnTo>
                    <a:pt x="5775" y="3658"/>
                  </a:lnTo>
                  <a:lnTo>
                    <a:pt x="5599" y="3969"/>
                  </a:lnTo>
                  <a:lnTo>
                    <a:pt x="5282" y="3969"/>
                  </a:lnTo>
                  <a:lnTo>
                    <a:pt x="5000" y="4047"/>
                  </a:lnTo>
                  <a:lnTo>
                    <a:pt x="4859" y="4047"/>
                  </a:lnTo>
                  <a:lnTo>
                    <a:pt x="4507" y="4202"/>
                  </a:lnTo>
                  <a:lnTo>
                    <a:pt x="4225" y="4202"/>
                  </a:lnTo>
                  <a:lnTo>
                    <a:pt x="3908" y="4319"/>
                  </a:lnTo>
                  <a:lnTo>
                    <a:pt x="3732" y="4319"/>
                  </a:lnTo>
                  <a:lnTo>
                    <a:pt x="3415" y="4319"/>
                  </a:lnTo>
                  <a:lnTo>
                    <a:pt x="3134" y="4553"/>
                  </a:lnTo>
                  <a:lnTo>
                    <a:pt x="2958" y="4553"/>
                  </a:lnTo>
                  <a:lnTo>
                    <a:pt x="2641" y="4630"/>
                  </a:lnTo>
                  <a:lnTo>
                    <a:pt x="2500" y="4630"/>
                  </a:lnTo>
                  <a:lnTo>
                    <a:pt x="2218" y="4825"/>
                  </a:lnTo>
                  <a:lnTo>
                    <a:pt x="1866" y="4825"/>
                  </a:lnTo>
                  <a:lnTo>
                    <a:pt x="1725" y="4825"/>
                  </a:lnTo>
                  <a:lnTo>
                    <a:pt x="1408" y="5019"/>
                  </a:lnTo>
                  <a:lnTo>
                    <a:pt x="1268" y="5019"/>
                  </a:lnTo>
                  <a:lnTo>
                    <a:pt x="915" y="5136"/>
                  </a:lnTo>
                  <a:lnTo>
                    <a:pt x="634" y="5136"/>
                  </a:lnTo>
                  <a:lnTo>
                    <a:pt x="493" y="5331"/>
                  </a:lnTo>
                  <a:lnTo>
                    <a:pt x="141" y="5331"/>
                  </a:lnTo>
                  <a:lnTo>
                    <a:pt x="0" y="5331"/>
                  </a:lnTo>
                  <a:lnTo>
                    <a:pt x="0" y="5603"/>
                  </a:lnTo>
                  <a:lnTo>
                    <a:pt x="0" y="5681"/>
                  </a:lnTo>
                  <a:lnTo>
                    <a:pt x="0" y="6109"/>
                  </a:lnTo>
                  <a:lnTo>
                    <a:pt x="0" y="6304"/>
                  </a:lnTo>
                  <a:lnTo>
                    <a:pt x="0" y="6537"/>
                  </a:lnTo>
                  <a:lnTo>
                    <a:pt x="0" y="6732"/>
                  </a:lnTo>
                  <a:lnTo>
                    <a:pt x="0" y="7004"/>
                  </a:lnTo>
                  <a:lnTo>
                    <a:pt x="0" y="7160"/>
                  </a:lnTo>
                  <a:lnTo>
                    <a:pt x="0" y="7315"/>
                  </a:lnTo>
                  <a:lnTo>
                    <a:pt x="0" y="7665"/>
                  </a:lnTo>
                  <a:lnTo>
                    <a:pt x="0" y="7782"/>
                  </a:lnTo>
                  <a:lnTo>
                    <a:pt x="0" y="8054"/>
                  </a:lnTo>
                  <a:lnTo>
                    <a:pt x="0" y="8210"/>
                  </a:lnTo>
                  <a:lnTo>
                    <a:pt x="0" y="8599"/>
                  </a:lnTo>
                  <a:lnTo>
                    <a:pt x="0" y="8755"/>
                  </a:lnTo>
                  <a:lnTo>
                    <a:pt x="0" y="9066"/>
                  </a:lnTo>
                  <a:lnTo>
                    <a:pt x="0" y="9183"/>
                  </a:lnTo>
                  <a:lnTo>
                    <a:pt x="0" y="9494"/>
                  </a:lnTo>
                  <a:lnTo>
                    <a:pt x="0" y="9650"/>
                  </a:lnTo>
                  <a:lnTo>
                    <a:pt x="0" y="9961"/>
                  </a:lnTo>
                  <a:lnTo>
                    <a:pt x="0" y="10117"/>
                  </a:lnTo>
                  <a:lnTo>
                    <a:pt x="0" y="10272"/>
                  </a:lnTo>
                  <a:lnTo>
                    <a:pt x="0" y="10623"/>
                  </a:lnTo>
                  <a:lnTo>
                    <a:pt x="0" y="10778"/>
                  </a:lnTo>
                  <a:lnTo>
                    <a:pt x="0" y="11089"/>
                  </a:lnTo>
                  <a:lnTo>
                    <a:pt x="0" y="11284"/>
                  </a:lnTo>
                  <a:lnTo>
                    <a:pt x="0" y="11556"/>
                  </a:lnTo>
                  <a:lnTo>
                    <a:pt x="0" y="11673"/>
                  </a:lnTo>
                  <a:lnTo>
                    <a:pt x="0" y="12023"/>
                  </a:lnTo>
                  <a:lnTo>
                    <a:pt x="0" y="12101"/>
                  </a:lnTo>
                  <a:lnTo>
                    <a:pt x="0" y="12529"/>
                  </a:lnTo>
                  <a:lnTo>
                    <a:pt x="0" y="12646"/>
                  </a:lnTo>
                  <a:lnTo>
                    <a:pt x="0" y="12763"/>
                  </a:lnTo>
                  <a:lnTo>
                    <a:pt x="0" y="13152"/>
                  </a:lnTo>
                  <a:lnTo>
                    <a:pt x="0" y="13230"/>
                  </a:lnTo>
                  <a:lnTo>
                    <a:pt x="0" y="13580"/>
                  </a:lnTo>
                  <a:lnTo>
                    <a:pt x="0" y="13813"/>
                  </a:lnTo>
                  <a:lnTo>
                    <a:pt x="0" y="14008"/>
                  </a:lnTo>
                  <a:lnTo>
                    <a:pt x="0" y="14202"/>
                  </a:lnTo>
                  <a:lnTo>
                    <a:pt x="0" y="14514"/>
                  </a:lnTo>
                  <a:lnTo>
                    <a:pt x="0" y="14630"/>
                  </a:lnTo>
                  <a:lnTo>
                    <a:pt x="0" y="14981"/>
                  </a:lnTo>
                  <a:lnTo>
                    <a:pt x="0" y="15136"/>
                  </a:lnTo>
                  <a:lnTo>
                    <a:pt x="0" y="15292"/>
                  </a:lnTo>
                  <a:lnTo>
                    <a:pt x="0" y="15603"/>
                  </a:lnTo>
                  <a:lnTo>
                    <a:pt x="0" y="15798"/>
                  </a:lnTo>
                  <a:lnTo>
                    <a:pt x="0" y="16109"/>
                  </a:lnTo>
                  <a:lnTo>
                    <a:pt x="0" y="16226"/>
                  </a:lnTo>
                  <a:lnTo>
                    <a:pt x="0" y="16537"/>
                  </a:lnTo>
                  <a:lnTo>
                    <a:pt x="0" y="16693"/>
                  </a:lnTo>
                  <a:lnTo>
                    <a:pt x="0" y="17004"/>
                  </a:lnTo>
                  <a:lnTo>
                    <a:pt x="0" y="17198"/>
                  </a:lnTo>
                  <a:lnTo>
                    <a:pt x="0" y="17510"/>
                  </a:lnTo>
                  <a:lnTo>
                    <a:pt x="0" y="17626"/>
                  </a:lnTo>
                  <a:lnTo>
                    <a:pt x="0" y="17821"/>
                  </a:lnTo>
                  <a:lnTo>
                    <a:pt x="0" y="18093"/>
                  </a:lnTo>
                  <a:lnTo>
                    <a:pt x="0" y="18249"/>
                  </a:lnTo>
                  <a:lnTo>
                    <a:pt x="0" y="18560"/>
                  </a:lnTo>
                  <a:lnTo>
                    <a:pt x="0" y="18755"/>
                  </a:lnTo>
                  <a:lnTo>
                    <a:pt x="0" y="19027"/>
                  </a:lnTo>
                  <a:lnTo>
                    <a:pt x="0" y="19183"/>
                  </a:lnTo>
                  <a:lnTo>
                    <a:pt x="0" y="19494"/>
                  </a:lnTo>
                  <a:lnTo>
                    <a:pt x="0" y="19689"/>
                  </a:lnTo>
                  <a:lnTo>
                    <a:pt x="0" y="1996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6" name="Freeform 18">
              <a:extLst>
                <a:ext uri="{FF2B5EF4-FFF2-40B4-BE49-F238E27FC236}">
                  <a16:creationId xmlns:a16="http://schemas.microsoft.com/office/drawing/2014/main" id="{15D718EE-6C5E-6DA1-14A4-A411F54F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9" y="1402"/>
              <a:ext cx="589" cy="12712"/>
            </a:xfrm>
            <a:custGeom>
              <a:avLst/>
              <a:gdLst>
                <a:gd name="T0" fmla="*/ 0 w 20000"/>
                <a:gd name="T1" fmla="*/ 2 h 20000"/>
                <a:gd name="T2" fmla="*/ 0 w 20000"/>
                <a:gd name="T3" fmla="*/ 2 h 20000"/>
                <a:gd name="T4" fmla="*/ 0 w 20000"/>
                <a:gd name="T5" fmla="*/ 2 h 20000"/>
                <a:gd name="T6" fmla="*/ 0 w 20000"/>
                <a:gd name="T7" fmla="*/ 2 h 20000"/>
                <a:gd name="T8" fmla="*/ 0 w 20000"/>
                <a:gd name="T9" fmla="*/ 2 h 20000"/>
                <a:gd name="T10" fmla="*/ 0 w 20000"/>
                <a:gd name="T11" fmla="*/ 2 h 20000"/>
                <a:gd name="T12" fmla="*/ 0 w 20000"/>
                <a:gd name="T13" fmla="*/ 1 h 20000"/>
                <a:gd name="T14" fmla="*/ 0 w 20000"/>
                <a:gd name="T15" fmla="*/ 1 h 20000"/>
                <a:gd name="T16" fmla="*/ 0 w 20000"/>
                <a:gd name="T17" fmla="*/ 1 h 20000"/>
                <a:gd name="T18" fmla="*/ 0 w 20000"/>
                <a:gd name="T19" fmla="*/ 1 h 20000"/>
                <a:gd name="T20" fmla="*/ 0 w 20000"/>
                <a:gd name="T21" fmla="*/ 0 h 20000"/>
                <a:gd name="T22" fmla="*/ 0 w 20000"/>
                <a:gd name="T23" fmla="*/ 1 h 20000"/>
                <a:gd name="T24" fmla="*/ 0 w 20000"/>
                <a:gd name="T25" fmla="*/ 1 h 20000"/>
                <a:gd name="T26" fmla="*/ 0 w 20000"/>
                <a:gd name="T27" fmla="*/ 1 h 20000"/>
                <a:gd name="T28" fmla="*/ 0 w 20000"/>
                <a:gd name="T29" fmla="*/ 1 h 20000"/>
                <a:gd name="T30" fmla="*/ 0 w 20000"/>
                <a:gd name="T31" fmla="*/ 1 h 20000"/>
                <a:gd name="T32" fmla="*/ 0 w 20000"/>
                <a:gd name="T33" fmla="*/ 2 h 20000"/>
                <a:gd name="T34" fmla="*/ 0 w 20000"/>
                <a:gd name="T35" fmla="*/ 2 h 20000"/>
                <a:gd name="T36" fmla="*/ 0 w 20000"/>
                <a:gd name="T37" fmla="*/ 2 h 20000"/>
                <a:gd name="T38" fmla="*/ 0 w 20000"/>
                <a:gd name="T39" fmla="*/ 3 h 20000"/>
                <a:gd name="T40" fmla="*/ 0 w 20000"/>
                <a:gd name="T41" fmla="*/ 3 h 20000"/>
                <a:gd name="T42" fmla="*/ 0 w 20000"/>
                <a:gd name="T43" fmla="*/ 3 h 20000"/>
                <a:gd name="T44" fmla="*/ 0 w 20000"/>
                <a:gd name="T45" fmla="*/ 3 h 20000"/>
                <a:gd name="T46" fmla="*/ 0 w 20000"/>
                <a:gd name="T47" fmla="*/ 4 h 20000"/>
                <a:gd name="T48" fmla="*/ 0 w 20000"/>
                <a:gd name="T49" fmla="*/ 4 h 20000"/>
                <a:gd name="T50" fmla="*/ 0 w 20000"/>
                <a:gd name="T51" fmla="*/ 4 h 20000"/>
                <a:gd name="T52" fmla="*/ 0 w 20000"/>
                <a:gd name="T53" fmla="*/ 4 h 20000"/>
                <a:gd name="T54" fmla="*/ 0 w 20000"/>
                <a:gd name="T55" fmla="*/ 4 h 20000"/>
                <a:gd name="T56" fmla="*/ 0 w 20000"/>
                <a:gd name="T57" fmla="*/ 4 h 20000"/>
                <a:gd name="T58" fmla="*/ 0 w 20000"/>
                <a:gd name="T59" fmla="*/ 5 h 20000"/>
                <a:gd name="T60" fmla="*/ 0 w 20000"/>
                <a:gd name="T61" fmla="*/ 5 h 20000"/>
                <a:gd name="T62" fmla="*/ 0 w 20000"/>
                <a:gd name="T63" fmla="*/ 6 h 20000"/>
                <a:gd name="T64" fmla="*/ 0 w 20000"/>
                <a:gd name="T65" fmla="*/ 5 h 20000"/>
                <a:gd name="T66" fmla="*/ 0 w 20000"/>
                <a:gd name="T67" fmla="*/ 4 h 20000"/>
                <a:gd name="T68" fmla="*/ 0 w 20000"/>
                <a:gd name="T69" fmla="*/ 4 h 20000"/>
                <a:gd name="T70" fmla="*/ 0 w 20000"/>
                <a:gd name="T71" fmla="*/ 4 h 20000"/>
                <a:gd name="T72" fmla="*/ 0 w 20000"/>
                <a:gd name="T73" fmla="*/ 3 h 20000"/>
                <a:gd name="T74" fmla="*/ 0 w 20000"/>
                <a:gd name="T75" fmla="*/ 3 h 20000"/>
                <a:gd name="T76" fmla="*/ 0 w 20000"/>
                <a:gd name="T77" fmla="*/ 3 h 20000"/>
                <a:gd name="T78" fmla="*/ 0 w 20000"/>
                <a:gd name="T79" fmla="*/ 3 h 20000"/>
                <a:gd name="T80" fmla="*/ 0 w 20000"/>
                <a:gd name="T81" fmla="*/ 3 h 20000"/>
                <a:gd name="T82" fmla="*/ 0 w 20000"/>
                <a:gd name="T83" fmla="*/ 3 h 20000"/>
                <a:gd name="T84" fmla="*/ 0 w 20000"/>
                <a:gd name="T85" fmla="*/ 3 h 20000"/>
                <a:gd name="T86" fmla="*/ 0 w 20000"/>
                <a:gd name="T87" fmla="*/ 3 h 20000"/>
                <a:gd name="T88" fmla="*/ 0 w 20000"/>
                <a:gd name="T89" fmla="*/ 2 h 20000"/>
                <a:gd name="T90" fmla="*/ 0 w 20000"/>
                <a:gd name="T91" fmla="*/ 2 h 20000"/>
                <a:gd name="T92" fmla="*/ 0 w 20000"/>
                <a:gd name="T93" fmla="*/ 2 h 200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000" h="20000">
                  <a:moveTo>
                    <a:pt x="0" y="6909"/>
                  </a:moveTo>
                  <a:lnTo>
                    <a:pt x="0" y="6763"/>
                  </a:lnTo>
                  <a:lnTo>
                    <a:pt x="449" y="6763"/>
                  </a:lnTo>
                  <a:lnTo>
                    <a:pt x="449" y="6647"/>
                  </a:lnTo>
                  <a:lnTo>
                    <a:pt x="899" y="6647"/>
                  </a:lnTo>
                  <a:lnTo>
                    <a:pt x="899" y="6531"/>
                  </a:lnTo>
                  <a:lnTo>
                    <a:pt x="1461" y="6444"/>
                  </a:lnTo>
                  <a:lnTo>
                    <a:pt x="1461" y="6328"/>
                  </a:lnTo>
                  <a:lnTo>
                    <a:pt x="2022" y="6328"/>
                  </a:lnTo>
                  <a:lnTo>
                    <a:pt x="2022" y="6154"/>
                  </a:lnTo>
                  <a:lnTo>
                    <a:pt x="2472" y="6038"/>
                  </a:lnTo>
                  <a:lnTo>
                    <a:pt x="2472" y="5980"/>
                  </a:lnTo>
                  <a:lnTo>
                    <a:pt x="2921" y="5835"/>
                  </a:lnTo>
                  <a:lnTo>
                    <a:pt x="3483" y="5718"/>
                  </a:lnTo>
                  <a:lnTo>
                    <a:pt x="3483" y="5602"/>
                  </a:lnTo>
                  <a:lnTo>
                    <a:pt x="3933" y="5486"/>
                  </a:lnTo>
                  <a:lnTo>
                    <a:pt x="4494" y="5225"/>
                  </a:lnTo>
                  <a:lnTo>
                    <a:pt x="5056" y="5138"/>
                  </a:lnTo>
                  <a:lnTo>
                    <a:pt x="5506" y="4935"/>
                  </a:lnTo>
                  <a:lnTo>
                    <a:pt x="6404" y="4702"/>
                  </a:lnTo>
                  <a:lnTo>
                    <a:pt x="6854" y="4499"/>
                  </a:lnTo>
                  <a:lnTo>
                    <a:pt x="7978" y="4180"/>
                  </a:lnTo>
                  <a:lnTo>
                    <a:pt x="8427" y="3977"/>
                  </a:lnTo>
                  <a:lnTo>
                    <a:pt x="9438" y="3745"/>
                  </a:lnTo>
                  <a:lnTo>
                    <a:pt x="10449" y="3425"/>
                  </a:lnTo>
                  <a:lnTo>
                    <a:pt x="11461" y="3019"/>
                  </a:lnTo>
                  <a:lnTo>
                    <a:pt x="12360" y="2642"/>
                  </a:lnTo>
                  <a:lnTo>
                    <a:pt x="13483" y="2351"/>
                  </a:lnTo>
                  <a:lnTo>
                    <a:pt x="14382" y="1858"/>
                  </a:lnTo>
                  <a:lnTo>
                    <a:pt x="15955" y="1538"/>
                  </a:lnTo>
                  <a:lnTo>
                    <a:pt x="17416" y="1074"/>
                  </a:lnTo>
                  <a:lnTo>
                    <a:pt x="18315" y="522"/>
                  </a:lnTo>
                  <a:lnTo>
                    <a:pt x="19888" y="0"/>
                  </a:lnTo>
                  <a:lnTo>
                    <a:pt x="19888" y="348"/>
                  </a:lnTo>
                  <a:lnTo>
                    <a:pt x="19888" y="697"/>
                  </a:lnTo>
                  <a:lnTo>
                    <a:pt x="19888" y="958"/>
                  </a:lnTo>
                  <a:lnTo>
                    <a:pt x="19888" y="1277"/>
                  </a:lnTo>
                  <a:lnTo>
                    <a:pt x="19888" y="1626"/>
                  </a:lnTo>
                  <a:lnTo>
                    <a:pt x="19888" y="1858"/>
                  </a:lnTo>
                  <a:lnTo>
                    <a:pt x="19888" y="2177"/>
                  </a:lnTo>
                  <a:lnTo>
                    <a:pt x="19888" y="2409"/>
                  </a:lnTo>
                  <a:lnTo>
                    <a:pt x="19888" y="2758"/>
                  </a:lnTo>
                  <a:lnTo>
                    <a:pt x="19888" y="3193"/>
                  </a:lnTo>
                  <a:lnTo>
                    <a:pt x="19888" y="3425"/>
                  </a:lnTo>
                  <a:lnTo>
                    <a:pt x="19888" y="3745"/>
                  </a:lnTo>
                  <a:lnTo>
                    <a:pt x="19888" y="4064"/>
                  </a:lnTo>
                  <a:lnTo>
                    <a:pt x="19888" y="4325"/>
                  </a:lnTo>
                  <a:lnTo>
                    <a:pt x="19888" y="4702"/>
                  </a:lnTo>
                  <a:lnTo>
                    <a:pt x="19888" y="5022"/>
                  </a:lnTo>
                  <a:lnTo>
                    <a:pt x="19888" y="5225"/>
                  </a:lnTo>
                  <a:lnTo>
                    <a:pt x="19888" y="5602"/>
                  </a:lnTo>
                  <a:lnTo>
                    <a:pt x="19888" y="5980"/>
                  </a:lnTo>
                  <a:lnTo>
                    <a:pt x="19888" y="6154"/>
                  </a:lnTo>
                  <a:lnTo>
                    <a:pt x="19888" y="6531"/>
                  </a:lnTo>
                  <a:lnTo>
                    <a:pt x="19888" y="6909"/>
                  </a:lnTo>
                  <a:lnTo>
                    <a:pt x="19888" y="7141"/>
                  </a:lnTo>
                  <a:lnTo>
                    <a:pt x="19888" y="7431"/>
                  </a:lnTo>
                  <a:lnTo>
                    <a:pt x="19888" y="7866"/>
                  </a:lnTo>
                  <a:lnTo>
                    <a:pt x="19888" y="8041"/>
                  </a:lnTo>
                  <a:lnTo>
                    <a:pt x="19888" y="8447"/>
                  </a:lnTo>
                  <a:lnTo>
                    <a:pt x="19888" y="8737"/>
                  </a:lnTo>
                  <a:lnTo>
                    <a:pt x="19888" y="8970"/>
                  </a:lnTo>
                  <a:lnTo>
                    <a:pt x="19888" y="9347"/>
                  </a:lnTo>
                  <a:lnTo>
                    <a:pt x="19888" y="9724"/>
                  </a:lnTo>
                  <a:lnTo>
                    <a:pt x="19888" y="9927"/>
                  </a:lnTo>
                  <a:lnTo>
                    <a:pt x="19888" y="10305"/>
                  </a:lnTo>
                  <a:lnTo>
                    <a:pt x="19888" y="10624"/>
                  </a:lnTo>
                  <a:lnTo>
                    <a:pt x="19888" y="10885"/>
                  </a:lnTo>
                  <a:lnTo>
                    <a:pt x="19888" y="11263"/>
                  </a:lnTo>
                  <a:lnTo>
                    <a:pt x="19888" y="11582"/>
                  </a:lnTo>
                  <a:lnTo>
                    <a:pt x="19888" y="11814"/>
                  </a:lnTo>
                  <a:lnTo>
                    <a:pt x="19888" y="12134"/>
                  </a:lnTo>
                  <a:lnTo>
                    <a:pt x="19888" y="12453"/>
                  </a:lnTo>
                  <a:lnTo>
                    <a:pt x="19888" y="12859"/>
                  </a:lnTo>
                  <a:lnTo>
                    <a:pt x="19888" y="13091"/>
                  </a:lnTo>
                  <a:lnTo>
                    <a:pt x="19888" y="13469"/>
                  </a:lnTo>
                  <a:lnTo>
                    <a:pt x="19888" y="13788"/>
                  </a:lnTo>
                  <a:lnTo>
                    <a:pt x="19888" y="14020"/>
                  </a:lnTo>
                  <a:lnTo>
                    <a:pt x="19888" y="14369"/>
                  </a:lnTo>
                  <a:lnTo>
                    <a:pt x="19888" y="14746"/>
                  </a:lnTo>
                  <a:lnTo>
                    <a:pt x="19888" y="14949"/>
                  </a:lnTo>
                  <a:lnTo>
                    <a:pt x="19888" y="15327"/>
                  </a:lnTo>
                  <a:lnTo>
                    <a:pt x="19888" y="15530"/>
                  </a:lnTo>
                  <a:lnTo>
                    <a:pt x="19888" y="15907"/>
                  </a:lnTo>
                  <a:lnTo>
                    <a:pt x="19888" y="16255"/>
                  </a:lnTo>
                  <a:lnTo>
                    <a:pt x="19888" y="16488"/>
                  </a:lnTo>
                  <a:lnTo>
                    <a:pt x="19888" y="16807"/>
                  </a:lnTo>
                  <a:lnTo>
                    <a:pt x="19888" y="17184"/>
                  </a:lnTo>
                  <a:lnTo>
                    <a:pt x="19888" y="17417"/>
                  </a:lnTo>
                  <a:lnTo>
                    <a:pt x="19888" y="17823"/>
                  </a:lnTo>
                  <a:lnTo>
                    <a:pt x="19888" y="18171"/>
                  </a:lnTo>
                  <a:lnTo>
                    <a:pt x="19888" y="18374"/>
                  </a:lnTo>
                  <a:lnTo>
                    <a:pt x="19888" y="18694"/>
                  </a:lnTo>
                  <a:lnTo>
                    <a:pt x="19888" y="19071"/>
                  </a:lnTo>
                  <a:lnTo>
                    <a:pt x="19888" y="19274"/>
                  </a:lnTo>
                  <a:lnTo>
                    <a:pt x="19888" y="19681"/>
                  </a:lnTo>
                  <a:lnTo>
                    <a:pt x="19888" y="19971"/>
                  </a:lnTo>
                  <a:lnTo>
                    <a:pt x="18315" y="19071"/>
                  </a:lnTo>
                  <a:lnTo>
                    <a:pt x="16854" y="18229"/>
                  </a:lnTo>
                  <a:lnTo>
                    <a:pt x="15955" y="17417"/>
                  </a:lnTo>
                  <a:lnTo>
                    <a:pt x="14382" y="16720"/>
                  </a:lnTo>
                  <a:lnTo>
                    <a:pt x="13483" y="15965"/>
                  </a:lnTo>
                  <a:lnTo>
                    <a:pt x="12360" y="15327"/>
                  </a:lnTo>
                  <a:lnTo>
                    <a:pt x="11461" y="14746"/>
                  </a:lnTo>
                  <a:lnTo>
                    <a:pt x="10449" y="14165"/>
                  </a:lnTo>
                  <a:lnTo>
                    <a:pt x="9438" y="13556"/>
                  </a:lnTo>
                  <a:lnTo>
                    <a:pt x="8427" y="13091"/>
                  </a:lnTo>
                  <a:lnTo>
                    <a:pt x="7528" y="12627"/>
                  </a:lnTo>
                  <a:lnTo>
                    <a:pt x="6854" y="12134"/>
                  </a:lnTo>
                  <a:lnTo>
                    <a:pt x="6404" y="11814"/>
                  </a:lnTo>
                  <a:lnTo>
                    <a:pt x="5506" y="11495"/>
                  </a:lnTo>
                  <a:lnTo>
                    <a:pt x="5056" y="11060"/>
                  </a:lnTo>
                  <a:lnTo>
                    <a:pt x="4494" y="10711"/>
                  </a:lnTo>
                  <a:lnTo>
                    <a:pt x="3933" y="10508"/>
                  </a:lnTo>
                  <a:lnTo>
                    <a:pt x="3483" y="10160"/>
                  </a:lnTo>
                  <a:lnTo>
                    <a:pt x="3483" y="9927"/>
                  </a:lnTo>
                  <a:lnTo>
                    <a:pt x="2921" y="9724"/>
                  </a:lnTo>
                  <a:lnTo>
                    <a:pt x="2472" y="9579"/>
                  </a:lnTo>
                  <a:lnTo>
                    <a:pt x="2472" y="9347"/>
                  </a:lnTo>
                  <a:lnTo>
                    <a:pt x="2022" y="9289"/>
                  </a:lnTo>
                  <a:lnTo>
                    <a:pt x="2022" y="9086"/>
                  </a:lnTo>
                  <a:lnTo>
                    <a:pt x="1461" y="8970"/>
                  </a:lnTo>
                  <a:lnTo>
                    <a:pt x="1461" y="8853"/>
                  </a:lnTo>
                  <a:lnTo>
                    <a:pt x="899" y="8737"/>
                  </a:lnTo>
                  <a:lnTo>
                    <a:pt x="899" y="8650"/>
                  </a:lnTo>
                  <a:lnTo>
                    <a:pt x="899" y="8505"/>
                  </a:lnTo>
                  <a:lnTo>
                    <a:pt x="449" y="8447"/>
                  </a:lnTo>
                  <a:lnTo>
                    <a:pt x="449" y="8302"/>
                  </a:lnTo>
                  <a:lnTo>
                    <a:pt x="449" y="8186"/>
                  </a:lnTo>
                  <a:lnTo>
                    <a:pt x="0" y="8186"/>
                  </a:lnTo>
                  <a:lnTo>
                    <a:pt x="0" y="8041"/>
                  </a:lnTo>
                  <a:lnTo>
                    <a:pt x="0" y="7954"/>
                  </a:lnTo>
                  <a:lnTo>
                    <a:pt x="0" y="7866"/>
                  </a:lnTo>
                  <a:lnTo>
                    <a:pt x="0" y="7692"/>
                  </a:lnTo>
                  <a:lnTo>
                    <a:pt x="0" y="7605"/>
                  </a:lnTo>
                  <a:lnTo>
                    <a:pt x="0" y="7431"/>
                  </a:lnTo>
                  <a:lnTo>
                    <a:pt x="0" y="7373"/>
                  </a:lnTo>
                  <a:lnTo>
                    <a:pt x="0" y="7199"/>
                  </a:lnTo>
                  <a:lnTo>
                    <a:pt x="0" y="7141"/>
                  </a:lnTo>
                  <a:lnTo>
                    <a:pt x="0" y="6996"/>
                  </a:lnTo>
                  <a:lnTo>
                    <a:pt x="0" y="690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7" name="Freeform 19">
              <a:extLst>
                <a:ext uri="{FF2B5EF4-FFF2-40B4-BE49-F238E27FC236}">
                  <a16:creationId xmlns:a16="http://schemas.microsoft.com/office/drawing/2014/main" id="{0D46F14B-EF93-431E-4EB2-4D8888B4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9" y="1402"/>
              <a:ext cx="589" cy="12712"/>
            </a:xfrm>
            <a:custGeom>
              <a:avLst/>
              <a:gdLst>
                <a:gd name="T0" fmla="*/ 0 w 20000"/>
                <a:gd name="T1" fmla="*/ 2 h 20000"/>
                <a:gd name="T2" fmla="*/ 0 w 20000"/>
                <a:gd name="T3" fmla="*/ 2 h 20000"/>
                <a:gd name="T4" fmla="*/ 0 w 20000"/>
                <a:gd name="T5" fmla="*/ 2 h 20000"/>
                <a:gd name="T6" fmla="*/ 0 w 20000"/>
                <a:gd name="T7" fmla="*/ 2 h 20000"/>
                <a:gd name="T8" fmla="*/ 0 w 20000"/>
                <a:gd name="T9" fmla="*/ 2 h 20000"/>
                <a:gd name="T10" fmla="*/ 0 w 20000"/>
                <a:gd name="T11" fmla="*/ 2 h 20000"/>
                <a:gd name="T12" fmla="*/ 0 w 20000"/>
                <a:gd name="T13" fmla="*/ 1 h 20000"/>
                <a:gd name="T14" fmla="*/ 0 w 20000"/>
                <a:gd name="T15" fmla="*/ 1 h 20000"/>
                <a:gd name="T16" fmla="*/ 0 w 20000"/>
                <a:gd name="T17" fmla="*/ 1 h 20000"/>
                <a:gd name="T18" fmla="*/ 0 w 20000"/>
                <a:gd name="T19" fmla="*/ 1 h 20000"/>
                <a:gd name="T20" fmla="*/ 0 w 20000"/>
                <a:gd name="T21" fmla="*/ 0 h 20000"/>
                <a:gd name="T22" fmla="*/ 0 w 20000"/>
                <a:gd name="T23" fmla="*/ 1 h 20000"/>
                <a:gd name="T24" fmla="*/ 0 w 20000"/>
                <a:gd name="T25" fmla="*/ 1 h 20000"/>
                <a:gd name="T26" fmla="*/ 0 w 20000"/>
                <a:gd name="T27" fmla="*/ 1 h 20000"/>
                <a:gd name="T28" fmla="*/ 0 w 20000"/>
                <a:gd name="T29" fmla="*/ 1 h 20000"/>
                <a:gd name="T30" fmla="*/ 0 w 20000"/>
                <a:gd name="T31" fmla="*/ 1 h 20000"/>
                <a:gd name="T32" fmla="*/ 0 w 20000"/>
                <a:gd name="T33" fmla="*/ 2 h 20000"/>
                <a:gd name="T34" fmla="*/ 0 w 20000"/>
                <a:gd name="T35" fmla="*/ 2 h 20000"/>
                <a:gd name="T36" fmla="*/ 0 w 20000"/>
                <a:gd name="T37" fmla="*/ 2 h 20000"/>
                <a:gd name="T38" fmla="*/ 0 w 20000"/>
                <a:gd name="T39" fmla="*/ 3 h 20000"/>
                <a:gd name="T40" fmla="*/ 0 w 20000"/>
                <a:gd name="T41" fmla="*/ 3 h 20000"/>
                <a:gd name="T42" fmla="*/ 0 w 20000"/>
                <a:gd name="T43" fmla="*/ 3 h 20000"/>
                <a:gd name="T44" fmla="*/ 0 w 20000"/>
                <a:gd name="T45" fmla="*/ 3 h 20000"/>
                <a:gd name="T46" fmla="*/ 0 w 20000"/>
                <a:gd name="T47" fmla="*/ 4 h 20000"/>
                <a:gd name="T48" fmla="*/ 0 w 20000"/>
                <a:gd name="T49" fmla="*/ 4 h 20000"/>
                <a:gd name="T50" fmla="*/ 0 w 20000"/>
                <a:gd name="T51" fmla="*/ 4 h 20000"/>
                <a:gd name="T52" fmla="*/ 0 w 20000"/>
                <a:gd name="T53" fmla="*/ 4 h 20000"/>
                <a:gd name="T54" fmla="*/ 0 w 20000"/>
                <a:gd name="T55" fmla="*/ 4 h 20000"/>
                <a:gd name="T56" fmla="*/ 0 w 20000"/>
                <a:gd name="T57" fmla="*/ 4 h 20000"/>
                <a:gd name="T58" fmla="*/ 0 w 20000"/>
                <a:gd name="T59" fmla="*/ 5 h 20000"/>
                <a:gd name="T60" fmla="*/ 0 w 20000"/>
                <a:gd name="T61" fmla="*/ 5 h 20000"/>
                <a:gd name="T62" fmla="*/ 0 w 20000"/>
                <a:gd name="T63" fmla="*/ 6 h 20000"/>
                <a:gd name="T64" fmla="*/ 0 w 20000"/>
                <a:gd name="T65" fmla="*/ 5 h 20000"/>
                <a:gd name="T66" fmla="*/ 0 w 20000"/>
                <a:gd name="T67" fmla="*/ 4 h 20000"/>
                <a:gd name="T68" fmla="*/ 0 w 20000"/>
                <a:gd name="T69" fmla="*/ 4 h 20000"/>
                <a:gd name="T70" fmla="*/ 0 w 20000"/>
                <a:gd name="T71" fmla="*/ 4 h 20000"/>
                <a:gd name="T72" fmla="*/ 0 w 20000"/>
                <a:gd name="T73" fmla="*/ 3 h 20000"/>
                <a:gd name="T74" fmla="*/ 0 w 20000"/>
                <a:gd name="T75" fmla="*/ 3 h 20000"/>
                <a:gd name="T76" fmla="*/ 0 w 20000"/>
                <a:gd name="T77" fmla="*/ 3 h 20000"/>
                <a:gd name="T78" fmla="*/ 0 w 20000"/>
                <a:gd name="T79" fmla="*/ 3 h 20000"/>
                <a:gd name="T80" fmla="*/ 0 w 20000"/>
                <a:gd name="T81" fmla="*/ 3 h 20000"/>
                <a:gd name="T82" fmla="*/ 0 w 20000"/>
                <a:gd name="T83" fmla="*/ 3 h 20000"/>
                <a:gd name="T84" fmla="*/ 0 w 20000"/>
                <a:gd name="T85" fmla="*/ 3 h 20000"/>
                <a:gd name="T86" fmla="*/ 0 w 20000"/>
                <a:gd name="T87" fmla="*/ 3 h 20000"/>
                <a:gd name="T88" fmla="*/ 0 w 20000"/>
                <a:gd name="T89" fmla="*/ 2 h 20000"/>
                <a:gd name="T90" fmla="*/ 0 w 20000"/>
                <a:gd name="T91" fmla="*/ 2 h 20000"/>
                <a:gd name="T92" fmla="*/ 0 w 20000"/>
                <a:gd name="T93" fmla="*/ 2 h 200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000" h="20000">
                  <a:moveTo>
                    <a:pt x="0" y="6909"/>
                  </a:moveTo>
                  <a:lnTo>
                    <a:pt x="0" y="6763"/>
                  </a:lnTo>
                  <a:lnTo>
                    <a:pt x="449" y="6763"/>
                  </a:lnTo>
                  <a:lnTo>
                    <a:pt x="449" y="6647"/>
                  </a:lnTo>
                  <a:lnTo>
                    <a:pt x="899" y="6647"/>
                  </a:lnTo>
                  <a:lnTo>
                    <a:pt x="899" y="6531"/>
                  </a:lnTo>
                  <a:lnTo>
                    <a:pt x="1461" y="6444"/>
                  </a:lnTo>
                  <a:lnTo>
                    <a:pt x="1461" y="6328"/>
                  </a:lnTo>
                  <a:lnTo>
                    <a:pt x="2022" y="6328"/>
                  </a:lnTo>
                  <a:lnTo>
                    <a:pt x="2022" y="6154"/>
                  </a:lnTo>
                  <a:lnTo>
                    <a:pt x="2472" y="6038"/>
                  </a:lnTo>
                  <a:lnTo>
                    <a:pt x="2472" y="5980"/>
                  </a:lnTo>
                  <a:lnTo>
                    <a:pt x="2921" y="5835"/>
                  </a:lnTo>
                  <a:lnTo>
                    <a:pt x="3483" y="5718"/>
                  </a:lnTo>
                  <a:lnTo>
                    <a:pt x="3483" y="5602"/>
                  </a:lnTo>
                  <a:lnTo>
                    <a:pt x="3933" y="5486"/>
                  </a:lnTo>
                  <a:lnTo>
                    <a:pt x="4494" y="5225"/>
                  </a:lnTo>
                  <a:lnTo>
                    <a:pt x="5056" y="5138"/>
                  </a:lnTo>
                  <a:lnTo>
                    <a:pt x="5506" y="4935"/>
                  </a:lnTo>
                  <a:lnTo>
                    <a:pt x="6404" y="4702"/>
                  </a:lnTo>
                  <a:lnTo>
                    <a:pt x="6854" y="4499"/>
                  </a:lnTo>
                  <a:lnTo>
                    <a:pt x="7978" y="4180"/>
                  </a:lnTo>
                  <a:lnTo>
                    <a:pt x="8427" y="3977"/>
                  </a:lnTo>
                  <a:lnTo>
                    <a:pt x="9438" y="3745"/>
                  </a:lnTo>
                  <a:lnTo>
                    <a:pt x="10449" y="3425"/>
                  </a:lnTo>
                  <a:lnTo>
                    <a:pt x="11461" y="3019"/>
                  </a:lnTo>
                  <a:lnTo>
                    <a:pt x="12360" y="2642"/>
                  </a:lnTo>
                  <a:lnTo>
                    <a:pt x="13483" y="2351"/>
                  </a:lnTo>
                  <a:lnTo>
                    <a:pt x="14382" y="1858"/>
                  </a:lnTo>
                  <a:lnTo>
                    <a:pt x="15955" y="1538"/>
                  </a:lnTo>
                  <a:lnTo>
                    <a:pt x="17416" y="1074"/>
                  </a:lnTo>
                  <a:lnTo>
                    <a:pt x="18315" y="522"/>
                  </a:lnTo>
                  <a:lnTo>
                    <a:pt x="19888" y="0"/>
                  </a:lnTo>
                  <a:lnTo>
                    <a:pt x="19888" y="348"/>
                  </a:lnTo>
                  <a:lnTo>
                    <a:pt x="19888" y="697"/>
                  </a:lnTo>
                  <a:lnTo>
                    <a:pt x="19888" y="958"/>
                  </a:lnTo>
                  <a:lnTo>
                    <a:pt x="19888" y="1277"/>
                  </a:lnTo>
                  <a:lnTo>
                    <a:pt x="19888" y="1626"/>
                  </a:lnTo>
                  <a:lnTo>
                    <a:pt x="19888" y="1858"/>
                  </a:lnTo>
                  <a:lnTo>
                    <a:pt x="19888" y="2177"/>
                  </a:lnTo>
                  <a:lnTo>
                    <a:pt x="19888" y="2409"/>
                  </a:lnTo>
                  <a:lnTo>
                    <a:pt x="19888" y="2758"/>
                  </a:lnTo>
                  <a:lnTo>
                    <a:pt x="19888" y="3193"/>
                  </a:lnTo>
                  <a:lnTo>
                    <a:pt x="19888" y="3425"/>
                  </a:lnTo>
                  <a:lnTo>
                    <a:pt x="19888" y="3745"/>
                  </a:lnTo>
                  <a:lnTo>
                    <a:pt x="19888" y="4064"/>
                  </a:lnTo>
                  <a:lnTo>
                    <a:pt x="19888" y="4325"/>
                  </a:lnTo>
                  <a:lnTo>
                    <a:pt x="19888" y="4702"/>
                  </a:lnTo>
                  <a:lnTo>
                    <a:pt x="19888" y="5022"/>
                  </a:lnTo>
                  <a:lnTo>
                    <a:pt x="19888" y="5225"/>
                  </a:lnTo>
                  <a:lnTo>
                    <a:pt x="19888" y="5602"/>
                  </a:lnTo>
                  <a:lnTo>
                    <a:pt x="19888" y="5980"/>
                  </a:lnTo>
                  <a:lnTo>
                    <a:pt x="19888" y="6154"/>
                  </a:lnTo>
                  <a:lnTo>
                    <a:pt x="19888" y="6531"/>
                  </a:lnTo>
                  <a:lnTo>
                    <a:pt x="19888" y="6909"/>
                  </a:lnTo>
                  <a:lnTo>
                    <a:pt x="19888" y="7141"/>
                  </a:lnTo>
                  <a:lnTo>
                    <a:pt x="19888" y="7431"/>
                  </a:lnTo>
                  <a:lnTo>
                    <a:pt x="19888" y="7866"/>
                  </a:lnTo>
                  <a:lnTo>
                    <a:pt x="19888" y="8041"/>
                  </a:lnTo>
                  <a:lnTo>
                    <a:pt x="19888" y="8447"/>
                  </a:lnTo>
                  <a:lnTo>
                    <a:pt x="19888" y="8737"/>
                  </a:lnTo>
                  <a:lnTo>
                    <a:pt x="19888" y="8970"/>
                  </a:lnTo>
                  <a:lnTo>
                    <a:pt x="19888" y="9347"/>
                  </a:lnTo>
                  <a:lnTo>
                    <a:pt x="19888" y="9724"/>
                  </a:lnTo>
                  <a:lnTo>
                    <a:pt x="19888" y="9927"/>
                  </a:lnTo>
                  <a:lnTo>
                    <a:pt x="19888" y="10305"/>
                  </a:lnTo>
                  <a:lnTo>
                    <a:pt x="19888" y="10624"/>
                  </a:lnTo>
                  <a:lnTo>
                    <a:pt x="19888" y="10885"/>
                  </a:lnTo>
                  <a:lnTo>
                    <a:pt x="19888" y="11263"/>
                  </a:lnTo>
                  <a:lnTo>
                    <a:pt x="19888" y="11582"/>
                  </a:lnTo>
                  <a:lnTo>
                    <a:pt x="19888" y="11814"/>
                  </a:lnTo>
                  <a:lnTo>
                    <a:pt x="19888" y="12134"/>
                  </a:lnTo>
                  <a:lnTo>
                    <a:pt x="19888" y="12453"/>
                  </a:lnTo>
                  <a:lnTo>
                    <a:pt x="19888" y="12859"/>
                  </a:lnTo>
                  <a:lnTo>
                    <a:pt x="19888" y="13091"/>
                  </a:lnTo>
                  <a:lnTo>
                    <a:pt x="19888" y="13469"/>
                  </a:lnTo>
                  <a:lnTo>
                    <a:pt x="19888" y="13788"/>
                  </a:lnTo>
                  <a:lnTo>
                    <a:pt x="19888" y="14020"/>
                  </a:lnTo>
                  <a:lnTo>
                    <a:pt x="19888" y="14369"/>
                  </a:lnTo>
                  <a:lnTo>
                    <a:pt x="19888" y="14746"/>
                  </a:lnTo>
                  <a:lnTo>
                    <a:pt x="19888" y="14949"/>
                  </a:lnTo>
                  <a:lnTo>
                    <a:pt x="19888" y="15327"/>
                  </a:lnTo>
                  <a:lnTo>
                    <a:pt x="19888" y="15530"/>
                  </a:lnTo>
                  <a:lnTo>
                    <a:pt x="19888" y="15907"/>
                  </a:lnTo>
                  <a:lnTo>
                    <a:pt x="19888" y="16255"/>
                  </a:lnTo>
                  <a:lnTo>
                    <a:pt x="19888" y="16488"/>
                  </a:lnTo>
                  <a:lnTo>
                    <a:pt x="19888" y="16807"/>
                  </a:lnTo>
                  <a:lnTo>
                    <a:pt x="19888" y="17184"/>
                  </a:lnTo>
                  <a:lnTo>
                    <a:pt x="19888" y="17417"/>
                  </a:lnTo>
                  <a:lnTo>
                    <a:pt x="19888" y="17823"/>
                  </a:lnTo>
                  <a:lnTo>
                    <a:pt x="19888" y="18171"/>
                  </a:lnTo>
                  <a:lnTo>
                    <a:pt x="19888" y="18374"/>
                  </a:lnTo>
                  <a:lnTo>
                    <a:pt x="19888" y="18694"/>
                  </a:lnTo>
                  <a:lnTo>
                    <a:pt x="19888" y="19071"/>
                  </a:lnTo>
                  <a:lnTo>
                    <a:pt x="19888" y="19274"/>
                  </a:lnTo>
                  <a:lnTo>
                    <a:pt x="19888" y="19681"/>
                  </a:lnTo>
                  <a:lnTo>
                    <a:pt x="19888" y="19971"/>
                  </a:lnTo>
                  <a:lnTo>
                    <a:pt x="18315" y="19071"/>
                  </a:lnTo>
                  <a:lnTo>
                    <a:pt x="16854" y="18229"/>
                  </a:lnTo>
                  <a:lnTo>
                    <a:pt x="15955" y="17417"/>
                  </a:lnTo>
                  <a:lnTo>
                    <a:pt x="14382" y="16720"/>
                  </a:lnTo>
                  <a:lnTo>
                    <a:pt x="13483" y="15965"/>
                  </a:lnTo>
                  <a:lnTo>
                    <a:pt x="12360" y="15327"/>
                  </a:lnTo>
                  <a:lnTo>
                    <a:pt x="11461" y="14746"/>
                  </a:lnTo>
                  <a:lnTo>
                    <a:pt x="10449" y="14165"/>
                  </a:lnTo>
                  <a:lnTo>
                    <a:pt x="9438" y="13556"/>
                  </a:lnTo>
                  <a:lnTo>
                    <a:pt x="8427" y="13091"/>
                  </a:lnTo>
                  <a:lnTo>
                    <a:pt x="7528" y="12627"/>
                  </a:lnTo>
                  <a:lnTo>
                    <a:pt x="6854" y="12134"/>
                  </a:lnTo>
                  <a:lnTo>
                    <a:pt x="6404" y="11814"/>
                  </a:lnTo>
                  <a:lnTo>
                    <a:pt x="5506" y="11495"/>
                  </a:lnTo>
                  <a:lnTo>
                    <a:pt x="5056" y="11060"/>
                  </a:lnTo>
                  <a:lnTo>
                    <a:pt x="4494" y="10711"/>
                  </a:lnTo>
                  <a:lnTo>
                    <a:pt x="3933" y="10508"/>
                  </a:lnTo>
                  <a:lnTo>
                    <a:pt x="3483" y="10160"/>
                  </a:lnTo>
                  <a:lnTo>
                    <a:pt x="3483" y="9927"/>
                  </a:lnTo>
                  <a:lnTo>
                    <a:pt x="2921" y="9724"/>
                  </a:lnTo>
                  <a:lnTo>
                    <a:pt x="2472" y="9579"/>
                  </a:lnTo>
                  <a:lnTo>
                    <a:pt x="2472" y="9347"/>
                  </a:lnTo>
                  <a:lnTo>
                    <a:pt x="2022" y="9289"/>
                  </a:lnTo>
                  <a:lnTo>
                    <a:pt x="2022" y="9086"/>
                  </a:lnTo>
                  <a:lnTo>
                    <a:pt x="1461" y="8970"/>
                  </a:lnTo>
                  <a:lnTo>
                    <a:pt x="1461" y="8853"/>
                  </a:lnTo>
                  <a:lnTo>
                    <a:pt x="899" y="8737"/>
                  </a:lnTo>
                  <a:lnTo>
                    <a:pt x="899" y="8650"/>
                  </a:lnTo>
                  <a:lnTo>
                    <a:pt x="899" y="8505"/>
                  </a:lnTo>
                  <a:lnTo>
                    <a:pt x="449" y="8447"/>
                  </a:lnTo>
                  <a:lnTo>
                    <a:pt x="449" y="8302"/>
                  </a:lnTo>
                  <a:lnTo>
                    <a:pt x="449" y="8186"/>
                  </a:lnTo>
                  <a:lnTo>
                    <a:pt x="0" y="8186"/>
                  </a:lnTo>
                  <a:lnTo>
                    <a:pt x="0" y="8041"/>
                  </a:lnTo>
                  <a:lnTo>
                    <a:pt x="0" y="7954"/>
                  </a:lnTo>
                  <a:lnTo>
                    <a:pt x="0" y="7866"/>
                  </a:lnTo>
                  <a:lnTo>
                    <a:pt x="0" y="7692"/>
                  </a:lnTo>
                  <a:lnTo>
                    <a:pt x="0" y="7605"/>
                  </a:lnTo>
                  <a:lnTo>
                    <a:pt x="0" y="7431"/>
                  </a:lnTo>
                  <a:lnTo>
                    <a:pt x="0" y="7373"/>
                  </a:lnTo>
                  <a:lnTo>
                    <a:pt x="0" y="7199"/>
                  </a:lnTo>
                  <a:lnTo>
                    <a:pt x="0" y="7141"/>
                  </a:lnTo>
                  <a:lnTo>
                    <a:pt x="0" y="6996"/>
                  </a:lnTo>
                  <a:lnTo>
                    <a:pt x="0" y="690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8" name="Freeform 20">
              <a:extLst>
                <a:ext uri="{FF2B5EF4-FFF2-40B4-BE49-F238E27FC236}">
                  <a16:creationId xmlns:a16="http://schemas.microsoft.com/office/drawing/2014/main" id="{0DA7326A-4BC6-1126-EDEB-DDE71EFE1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" y="0"/>
              <a:ext cx="2242" cy="284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00" h="20000">
                  <a:moveTo>
                    <a:pt x="0" y="13506"/>
                  </a:moveTo>
                  <a:lnTo>
                    <a:pt x="3658" y="0"/>
                  </a:lnTo>
                  <a:lnTo>
                    <a:pt x="19971" y="1987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89" name="Freeform 21">
              <a:extLst>
                <a:ext uri="{FF2B5EF4-FFF2-40B4-BE49-F238E27FC236}">
                  <a16:creationId xmlns:a16="http://schemas.microsoft.com/office/drawing/2014/main" id="{B69E5B3B-1801-6BB0-A770-B8623CC57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6" y="1328"/>
              <a:ext cx="602" cy="448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890" y="0"/>
                  </a:moveTo>
                  <a:lnTo>
                    <a:pt x="0" y="199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0" name="Freeform 22">
              <a:extLst>
                <a:ext uri="{FF2B5EF4-FFF2-40B4-BE49-F238E27FC236}">
                  <a16:creationId xmlns:a16="http://schemas.microsoft.com/office/drawing/2014/main" id="{EFD32C11-C944-248D-E213-F57AB6585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" y="221"/>
              <a:ext cx="413" cy="16864"/>
            </a:xfrm>
            <a:custGeom>
              <a:avLst/>
              <a:gdLst>
                <a:gd name="T0" fmla="*/ 0 w 20000"/>
                <a:gd name="T1" fmla="*/ 89 h 20000"/>
                <a:gd name="T2" fmla="*/ 0 w 20000"/>
                <a:gd name="T3" fmla="*/ 76 h 20000"/>
                <a:gd name="T4" fmla="*/ 0 w 20000"/>
                <a:gd name="T5" fmla="*/ 70 h 20000"/>
                <a:gd name="T6" fmla="*/ 0 w 20000"/>
                <a:gd name="T7" fmla="*/ 62 h 20000"/>
                <a:gd name="T8" fmla="*/ 0 w 20000"/>
                <a:gd name="T9" fmla="*/ 50 h 20000"/>
                <a:gd name="T10" fmla="*/ 0 w 20000"/>
                <a:gd name="T11" fmla="*/ 42 h 20000"/>
                <a:gd name="T12" fmla="*/ 0 w 20000"/>
                <a:gd name="T13" fmla="*/ 34 h 20000"/>
                <a:gd name="T14" fmla="*/ 0 w 20000"/>
                <a:gd name="T15" fmla="*/ 18 h 20000"/>
                <a:gd name="T16" fmla="*/ 0 w 20000"/>
                <a:gd name="T17" fmla="*/ 12 h 20000"/>
                <a:gd name="T18" fmla="*/ 0 w 20000"/>
                <a:gd name="T19" fmla="*/ 0 h 20000"/>
                <a:gd name="T20" fmla="*/ 0 w 20000"/>
                <a:gd name="T21" fmla="*/ 42 h 20000"/>
                <a:gd name="T22" fmla="*/ 0 w 20000"/>
                <a:gd name="T23" fmla="*/ 98 h 20000"/>
                <a:gd name="T24" fmla="*/ 0 w 20000"/>
                <a:gd name="T25" fmla="*/ 159 h 20000"/>
                <a:gd name="T26" fmla="*/ 0 w 20000"/>
                <a:gd name="T27" fmla="*/ 218 h 20000"/>
                <a:gd name="T28" fmla="*/ 0 w 20000"/>
                <a:gd name="T29" fmla="*/ 274 h 20000"/>
                <a:gd name="T30" fmla="*/ 0 w 20000"/>
                <a:gd name="T31" fmla="*/ 333 h 20000"/>
                <a:gd name="T32" fmla="*/ 0 w 20000"/>
                <a:gd name="T33" fmla="*/ 392 h 20000"/>
                <a:gd name="T34" fmla="*/ 0 w 20000"/>
                <a:gd name="T35" fmla="*/ 451 h 20000"/>
                <a:gd name="T36" fmla="*/ 0 w 20000"/>
                <a:gd name="T37" fmla="*/ 507 h 20000"/>
                <a:gd name="T38" fmla="*/ 0 w 20000"/>
                <a:gd name="T39" fmla="*/ 566 h 20000"/>
                <a:gd name="T40" fmla="*/ 0 w 20000"/>
                <a:gd name="T41" fmla="*/ 621 h 20000"/>
                <a:gd name="T42" fmla="*/ 0 w 20000"/>
                <a:gd name="T43" fmla="*/ 683 h 20000"/>
                <a:gd name="T44" fmla="*/ 0 w 20000"/>
                <a:gd name="T45" fmla="*/ 739 h 20000"/>
                <a:gd name="T46" fmla="*/ 0 w 20000"/>
                <a:gd name="T47" fmla="*/ 795 h 20000"/>
                <a:gd name="T48" fmla="*/ 0 w 20000"/>
                <a:gd name="T49" fmla="*/ 855 h 20000"/>
                <a:gd name="T50" fmla="*/ 0 w 20000"/>
                <a:gd name="T51" fmla="*/ 910 h 20000"/>
                <a:gd name="T52" fmla="*/ 0 w 20000"/>
                <a:gd name="T53" fmla="*/ 924 h 20000"/>
                <a:gd name="T54" fmla="*/ 0 w 20000"/>
                <a:gd name="T55" fmla="*/ 924 h 20000"/>
                <a:gd name="T56" fmla="*/ 0 w 20000"/>
                <a:gd name="T57" fmla="*/ 917 h 20000"/>
                <a:gd name="T58" fmla="*/ 0 w 20000"/>
                <a:gd name="T59" fmla="*/ 915 h 20000"/>
                <a:gd name="T60" fmla="*/ 0 w 20000"/>
                <a:gd name="T61" fmla="*/ 910 h 20000"/>
                <a:gd name="T62" fmla="*/ 0 w 20000"/>
                <a:gd name="T63" fmla="*/ 907 h 20000"/>
                <a:gd name="T64" fmla="*/ 0 w 20000"/>
                <a:gd name="T65" fmla="*/ 905 h 20000"/>
                <a:gd name="T66" fmla="*/ 0 w 20000"/>
                <a:gd name="T67" fmla="*/ 900 h 20000"/>
                <a:gd name="T68" fmla="*/ 0 w 20000"/>
                <a:gd name="T69" fmla="*/ 882 h 20000"/>
                <a:gd name="T70" fmla="*/ 0 w 20000"/>
                <a:gd name="T71" fmla="*/ 833 h 20000"/>
                <a:gd name="T72" fmla="*/ 0 w 20000"/>
                <a:gd name="T73" fmla="*/ 785 h 20000"/>
                <a:gd name="T74" fmla="*/ 0 w 20000"/>
                <a:gd name="T75" fmla="*/ 736 h 20000"/>
                <a:gd name="T76" fmla="*/ 0 w 20000"/>
                <a:gd name="T77" fmla="*/ 683 h 20000"/>
                <a:gd name="T78" fmla="*/ 0 w 20000"/>
                <a:gd name="T79" fmla="*/ 633 h 20000"/>
                <a:gd name="T80" fmla="*/ 0 w 20000"/>
                <a:gd name="T81" fmla="*/ 586 h 20000"/>
                <a:gd name="T82" fmla="*/ 0 w 20000"/>
                <a:gd name="T83" fmla="*/ 535 h 20000"/>
                <a:gd name="T84" fmla="*/ 0 w 20000"/>
                <a:gd name="T85" fmla="*/ 483 h 20000"/>
                <a:gd name="T86" fmla="*/ 0 w 20000"/>
                <a:gd name="T87" fmla="*/ 432 h 20000"/>
                <a:gd name="T88" fmla="*/ 0 w 20000"/>
                <a:gd name="T89" fmla="*/ 383 h 20000"/>
                <a:gd name="T90" fmla="*/ 0 w 20000"/>
                <a:gd name="T91" fmla="*/ 333 h 20000"/>
                <a:gd name="T92" fmla="*/ 0 w 20000"/>
                <a:gd name="T93" fmla="*/ 285 h 20000"/>
                <a:gd name="T94" fmla="*/ 0 w 20000"/>
                <a:gd name="T95" fmla="*/ 233 h 20000"/>
                <a:gd name="T96" fmla="*/ 0 w 20000"/>
                <a:gd name="T97" fmla="*/ 184 h 20000"/>
                <a:gd name="T98" fmla="*/ 0 w 20000"/>
                <a:gd name="T99" fmla="*/ 134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00" h="20000">
                  <a:moveTo>
                    <a:pt x="0" y="2123"/>
                  </a:moveTo>
                  <a:lnTo>
                    <a:pt x="0" y="2013"/>
                  </a:lnTo>
                  <a:lnTo>
                    <a:pt x="640" y="2013"/>
                  </a:lnTo>
                  <a:lnTo>
                    <a:pt x="1280" y="1926"/>
                  </a:lnTo>
                  <a:lnTo>
                    <a:pt x="1280" y="1838"/>
                  </a:lnTo>
                  <a:lnTo>
                    <a:pt x="2080" y="1838"/>
                  </a:lnTo>
                  <a:lnTo>
                    <a:pt x="2720" y="1772"/>
                  </a:lnTo>
                  <a:lnTo>
                    <a:pt x="3520" y="1641"/>
                  </a:lnTo>
                  <a:lnTo>
                    <a:pt x="4160" y="1641"/>
                  </a:lnTo>
                  <a:lnTo>
                    <a:pt x="4160" y="1575"/>
                  </a:lnTo>
                  <a:lnTo>
                    <a:pt x="4960" y="1575"/>
                  </a:lnTo>
                  <a:lnTo>
                    <a:pt x="4960" y="1510"/>
                  </a:lnTo>
                  <a:lnTo>
                    <a:pt x="5600" y="1510"/>
                  </a:lnTo>
                  <a:lnTo>
                    <a:pt x="5600" y="1400"/>
                  </a:lnTo>
                  <a:lnTo>
                    <a:pt x="6240" y="1400"/>
                  </a:lnTo>
                  <a:lnTo>
                    <a:pt x="6880" y="1335"/>
                  </a:lnTo>
                  <a:lnTo>
                    <a:pt x="7840" y="1225"/>
                  </a:lnTo>
                  <a:lnTo>
                    <a:pt x="8480" y="1138"/>
                  </a:lnTo>
                  <a:lnTo>
                    <a:pt x="9120" y="1138"/>
                  </a:lnTo>
                  <a:lnTo>
                    <a:pt x="9120" y="1072"/>
                  </a:lnTo>
                  <a:lnTo>
                    <a:pt x="9760" y="1072"/>
                  </a:lnTo>
                  <a:lnTo>
                    <a:pt x="9760" y="963"/>
                  </a:lnTo>
                  <a:lnTo>
                    <a:pt x="10560" y="963"/>
                  </a:lnTo>
                  <a:lnTo>
                    <a:pt x="10560" y="897"/>
                  </a:lnTo>
                  <a:lnTo>
                    <a:pt x="11360" y="897"/>
                  </a:lnTo>
                  <a:lnTo>
                    <a:pt x="11360" y="810"/>
                  </a:lnTo>
                  <a:lnTo>
                    <a:pt x="12000" y="810"/>
                  </a:lnTo>
                  <a:lnTo>
                    <a:pt x="12640" y="722"/>
                  </a:lnTo>
                  <a:lnTo>
                    <a:pt x="13440" y="635"/>
                  </a:lnTo>
                  <a:lnTo>
                    <a:pt x="14080" y="635"/>
                  </a:lnTo>
                  <a:lnTo>
                    <a:pt x="14080" y="525"/>
                  </a:lnTo>
                  <a:lnTo>
                    <a:pt x="14720" y="394"/>
                  </a:lnTo>
                  <a:lnTo>
                    <a:pt x="15520" y="394"/>
                  </a:lnTo>
                  <a:lnTo>
                    <a:pt x="15520" y="328"/>
                  </a:lnTo>
                  <a:lnTo>
                    <a:pt x="16320" y="328"/>
                  </a:lnTo>
                  <a:lnTo>
                    <a:pt x="16320" y="263"/>
                  </a:lnTo>
                  <a:lnTo>
                    <a:pt x="16960" y="263"/>
                  </a:lnTo>
                  <a:lnTo>
                    <a:pt x="17600" y="153"/>
                  </a:lnTo>
                  <a:lnTo>
                    <a:pt x="18240" y="109"/>
                  </a:lnTo>
                  <a:lnTo>
                    <a:pt x="19040" y="0"/>
                  </a:lnTo>
                  <a:lnTo>
                    <a:pt x="19840" y="0"/>
                  </a:lnTo>
                  <a:lnTo>
                    <a:pt x="19840" y="263"/>
                  </a:lnTo>
                  <a:lnTo>
                    <a:pt x="19840" y="635"/>
                  </a:lnTo>
                  <a:lnTo>
                    <a:pt x="19840" y="897"/>
                  </a:lnTo>
                  <a:lnTo>
                    <a:pt x="19840" y="1225"/>
                  </a:lnTo>
                  <a:lnTo>
                    <a:pt x="19840" y="1510"/>
                  </a:lnTo>
                  <a:lnTo>
                    <a:pt x="19840" y="1838"/>
                  </a:lnTo>
                  <a:lnTo>
                    <a:pt x="19840" y="2123"/>
                  </a:lnTo>
                  <a:lnTo>
                    <a:pt x="19840" y="2473"/>
                  </a:lnTo>
                  <a:lnTo>
                    <a:pt x="19840" y="2823"/>
                  </a:lnTo>
                  <a:lnTo>
                    <a:pt x="19840" y="3063"/>
                  </a:lnTo>
                  <a:lnTo>
                    <a:pt x="19840" y="3435"/>
                  </a:lnTo>
                  <a:lnTo>
                    <a:pt x="19840" y="3676"/>
                  </a:lnTo>
                  <a:lnTo>
                    <a:pt x="19840" y="4026"/>
                  </a:lnTo>
                  <a:lnTo>
                    <a:pt x="19840" y="4333"/>
                  </a:lnTo>
                  <a:lnTo>
                    <a:pt x="19840" y="4683"/>
                  </a:lnTo>
                  <a:lnTo>
                    <a:pt x="19840" y="4923"/>
                  </a:lnTo>
                  <a:lnTo>
                    <a:pt x="19840" y="5274"/>
                  </a:lnTo>
                  <a:lnTo>
                    <a:pt x="19840" y="5624"/>
                  </a:lnTo>
                  <a:lnTo>
                    <a:pt x="19840" y="5908"/>
                  </a:lnTo>
                  <a:lnTo>
                    <a:pt x="19840" y="6236"/>
                  </a:lnTo>
                  <a:lnTo>
                    <a:pt x="19840" y="6521"/>
                  </a:lnTo>
                  <a:lnTo>
                    <a:pt x="19840" y="6849"/>
                  </a:lnTo>
                  <a:lnTo>
                    <a:pt x="19840" y="7177"/>
                  </a:lnTo>
                  <a:lnTo>
                    <a:pt x="19840" y="7484"/>
                  </a:lnTo>
                  <a:lnTo>
                    <a:pt x="19840" y="7768"/>
                  </a:lnTo>
                  <a:lnTo>
                    <a:pt x="19840" y="8096"/>
                  </a:lnTo>
                  <a:lnTo>
                    <a:pt x="19840" y="8446"/>
                  </a:lnTo>
                  <a:lnTo>
                    <a:pt x="19840" y="8709"/>
                  </a:lnTo>
                  <a:lnTo>
                    <a:pt x="19840" y="9037"/>
                  </a:lnTo>
                  <a:lnTo>
                    <a:pt x="19840" y="9300"/>
                  </a:lnTo>
                  <a:lnTo>
                    <a:pt x="19840" y="9716"/>
                  </a:lnTo>
                  <a:lnTo>
                    <a:pt x="19840" y="9956"/>
                  </a:lnTo>
                  <a:lnTo>
                    <a:pt x="19840" y="10306"/>
                  </a:lnTo>
                  <a:lnTo>
                    <a:pt x="19840" y="10547"/>
                  </a:lnTo>
                  <a:lnTo>
                    <a:pt x="19840" y="10919"/>
                  </a:lnTo>
                  <a:lnTo>
                    <a:pt x="19840" y="11291"/>
                  </a:lnTo>
                  <a:lnTo>
                    <a:pt x="19840" y="11532"/>
                  </a:lnTo>
                  <a:lnTo>
                    <a:pt x="19840" y="11904"/>
                  </a:lnTo>
                  <a:lnTo>
                    <a:pt x="19840" y="12188"/>
                  </a:lnTo>
                  <a:lnTo>
                    <a:pt x="19840" y="12516"/>
                  </a:lnTo>
                  <a:lnTo>
                    <a:pt x="19840" y="12757"/>
                  </a:lnTo>
                  <a:lnTo>
                    <a:pt x="19840" y="13085"/>
                  </a:lnTo>
                  <a:lnTo>
                    <a:pt x="19840" y="13370"/>
                  </a:lnTo>
                  <a:lnTo>
                    <a:pt x="19840" y="13742"/>
                  </a:lnTo>
                  <a:lnTo>
                    <a:pt x="19840" y="14070"/>
                  </a:lnTo>
                  <a:lnTo>
                    <a:pt x="19840" y="14354"/>
                  </a:lnTo>
                  <a:lnTo>
                    <a:pt x="19840" y="14726"/>
                  </a:lnTo>
                  <a:lnTo>
                    <a:pt x="19840" y="14967"/>
                  </a:lnTo>
                  <a:lnTo>
                    <a:pt x="19840" y="15317"/>
                  </a:lnTo>
                  <a:lnTo>
                    <a:pt x="19840" y="15558"/>
                  </a:lnTo>
                  <a:lnTo>
                    <a:pt x="19840" y="15930"/>
                  </a:lnTo>
                  <a:lnTo>
                    <a:pt x="19840" y="16193"/>
                  </a:lnTo>
                  <a:lnTo>
                    <a:pt x="19840" y="16565"/>
                  </a:lnTo>
                  <a:lnTo>
                    <a:pt x="19840" y="16805"/>
                  </a:lnTo>
                  <a:lnTo>
                    <a:pt x="19840" y="17112"/>
                  </a:lnTo>
                  <a:lnTo>
                    <a:pt x="19840" y="17527"/>
                  </a:lnTo>
                  <a:lnTo>
                    <a:pt x="19840" y="17812"/>
                  </a:lnTo>
                  <a:lnTo>
                    <a:pt x="19840" y="18118"/>
                  </a:lnTo>
                  <a:lnTo>
                    <a:pt x="19840" y="18425"/>
                  </a:lnTo>
                  <a:lnTo>
                    <a:pt x="19840" y="18775"/>
                  </a:lnTo>
                  <a:lnTo>
                    <a:pt x="19840" y="19015"/>
                  </a:lnTo>
                  <a:lnTo>
                    <a:pt x="19840" y="19365"/>
                  </a:lnTo>
                  <a:lnTo>
                    <a:pt x="19840" y="19606"/>
                  </a:lnTo>
                  <a:lnTo>
                    <a:pt x="19840" y="19978"/>
                  </a:lnTo>
                  <a:lnTo>
                    <a:pt x="19040" y="19978"/>
                  </a:lnTo>
                  <a:lnTo>
                    <a:pt x="18240" y="19978"/>
                  </a:lnTo>
                  <a:lnTo>
                    <a:pt x="18240" y="19912"/>
                  </a:lnTo>
                  <a:lnTo>
                    <a:pt x="17600" y="19912"/>
                  </a:lnTo>
                  <a:lnTo>
                    <a:pt x="16960" y="19912"/>
                  </a:lnTo>
                  <a:lnTo>
                    <a:pt x="16320" y="19912"/>
                  </a:lnTo>
                  <a:lnTo>
                    <a:pt x="15520" y="19912"/>
                  </a:lnTo>
                  <a:lnTo>
                    <a:pt x="15520" y="19759"/>
                  </a:lnTo>
                  <a:lnTo>
                    <a:pt x="14720" y="19759"/>
                  </a:lnTo>
                  <a:lnTo>
                    <a:pt x="14080" y="19759"/>
                  </a:lnTo>
                  <a:lnTo>
                    <a:pt x="13440" y="19759"/>
                  </a:lnTo>
                  <a:lnTo>
                    <a:pt x="13440" y="19716"/>
                  </a:lnTo>
                  <a:lnTo>
                    <a:pt x="12640" y="19716"/>
                  </a:lnTo>
                  <a:lnTo>
                    <a:pt x="12000" y="19716"/>
                  </a:lnTo>
                  <a:lnTo>
                    <a:pt x="11360" y="19716"/>
                  </a:lnTo>
                  <a:lnTo>
                    <a:pt x="10560" y="19716"/>
                  </a:lnTo>
                  <a:lnTo>
                    <a:pt x="10560" y="19606"/>
                  </a:lnTo>
                  <a:lnTo>
                    <a:pt x="9760" y="19606"/>
                  </a:lnTo>
                  <a:lnTo>
                    <a:pt x="9120" y="19606"/>
                  </a:lnTo>
                  <a:lnTo>
                    <a:pt x="8480" y="19606"/>
                  </a:lnTo>
                  <a:lnTo>
                    <a:pt x="7840" y="19540"/>
                  </a:lnTo>
                  <a:lnTo>
                    <a:pt x="6880" y="19540"/>
                  </a:lnTo>
                  <a:lnTo>
                    <a:pt x="6240" y="19540"/>
                  </a:lnTo>
                  <a:lnTo>
                    <a:pt x="5600" y="19540"/>
                  </a:lnTo>
                  <a:lnTo>
                    <a:pt x="5600" y="19453"/>
                  </a:lnTo>
                  <a:lnTo>
                    <a:pt x="4960" y="19453"/>
                  </a:lnTo>
                  <a:lnTo>
                    <a:pt x="4160" y="19453"/>
                  </a:lnTo>
                  <a:lnTo>
                    <a:pt x="3520" y="19453"/>
                  </a:lnTo>
                  <a:lnTo>
                    <a:pt x="2720" y="19365"/>
                  </a:lnTo>
                  <a:lnTo>
                    <a:pt x="2080" y="19365"/>
                  </a:lnTo>
                  <a:lnTo>
                    <a:pt x="1280" y="19365"/>
                  </a:lnTo>
                  <a:lnTo>
                    <a:pt x="640" y="19365"/>
                  </a:lnTo>
                  <a:lnTo>
                    <a:pt x="640" y="19278"/>
                  </a:lnTo>
                  <a:lnTo>
                    <a:pt x="0" y="19278"/>
                  </a:lnTo>
                  <a:lnTo>
                    <a:pt x="0" y="19015"/>
                  </a:lnTo>
                  <a:lnTo>
                    <a:pt x="0" y="18775"/>
                  </a:lnTo>
                  <a:lnTo>
                    <a:pt x="0" y="18468"/>
                  </a:lnTo>
                  <a:lnTo>
                    <a:pt x="0" y="18228"/>
                  </a:lnTo>
                  <a:lnTo>
                    <a:pt x="0" y="17943"/>
                  </a:lnTo>
                  <a:lnTo>
                    <a:pt x="0" y="17702"/>
                  </a:lnTo>
                  <a:lnTo>
                    <a:pt x="0" y="17418"/>
                  </a:lnTo>
                  <a:lnTo>
                    <a:pt x="0" y="17112"/>
                  </a:lnTo>
                  <a:lnTo>
                    <a:pt x="0" y="16915"/>
                  </a:lnTo>
                  <a:lnTo>
                    <a:pt x="0" y="16630"/>
                  </a:lnTo>
                  <a:lnTo>
                    <a:pt x="0" y="16389"/>
                  </a:lnTo>
                  <a:lnTo>
                    <a:pt x="0" y="16083"/>
                  </a:lnTo>
                  <a:lnTo>
                    <a:pt x="0" y="15842"/>
                  </a:lnTo>
                  <a:lnTo>
                    <a:pt x="0" y="15514"/>
                  </a:lnTo>
                  <a:lnTo>
                    <a:pt x="0" y="15230"/>
                  </a:lnTo>
                  <a:lnTo>
                    <a:pt x="0" y="14967"/>
                  </a:lnTo>
                  <a:lnTo>
                    <a:pt x="0" y="14726"/>
                  </a:lnTo>
                  <a:lnTo>
                    <a:pt x="0" y="14420"/>
                  </a:lnTo>
                  <a:lnTo>
                    <a:pt x="0" y="14179"/>
                  </a:lnTo>
                  <a:lnTo>
                    <a:pt x="0" y="13917"/>
                  </a:lnTo>
                  <a:lnTo>
                    <a:pt x="0" y="13654"/>
                  </a:lnTo>
                  <a:lnTo>
                    <a:pt x="0" y="13370"/>
                  </a:lnTo>
                  <a:lnTo>
                    <a:pt x="0" y="13085"/>
                  </a:lnTo>
                  <a:lnTo>
                    <a:pt x="0" y="12845"/>
                  </a:lnTo>
                  <a:lnTo>
                    <a:pt x="0" y="12604"/>
                  </a:lnTo>
                  <a:lnTo>
                    <a:pt x="0" y="12341"/>
                  </a:lnTo>
                  <a:lnTo>
                    <a:pt x="0" y="12079"/>
                  </a:lnTo>
                  <a:lnTo>
                    <a:pt x="0" y="11772"/>
                  </a:lnTo>
                  <a:lnTo>
                    <a:pt x="0" y="11532"/>
                  </a:lnTo>
                  <a:lnTo>
                    <a:pt x="0" y="11291"/>
                  </a:lnTo>
                  <a:lnTo>
                    <a:pt x="0" y="11028"/>
                  </a:lnTo>
                  <a:lnTo>
                    <a:pt x="0" y="10744"/>
                  </a:lnTo>
                  <a:lnTo>
                    <a:pt x="0" y="10394"/>
                  </a:lnTo>
                  <a:lnTo>
                    <a:pt x="0" y="10109"/>
                  </a:lnTo>
                  <a:lnTo>
                    <a:pt x="0" y="9869"/>
                  </a:lnTo>
                  <a:lnTo>
                    <a:pt x="0" y="9606"/>
                  </a:lnTo>
                  <a:lnTo>
                    <a:pt x="0" y="9300"/>
                  </a:lnTo>
                  <a:lnTo>
                    <a:pt x="0" y="9037"/>
                  </a:lnTo>
                  <a:lnTo>
                    <a:pt x="0" y="8818"/>
                  </a:lnTo>
                  <a:lnTo>
                    <a:pt x="0" y="8556"/>
                  </a:lnTo>
                  <a:lnTo>
                    <a:pt x="0" y="8249"/>
                  </a:lnTo>
                  <a:lnTo>
                    <a:pt x="0" y="8009"/>
                  </a:lnTo>
                  <a:lnTo>
                    <a:pt x="0" y="7768"/>
                  </a:lnTo>
                  <a:lnTo>
                    <a:pt x="0" y="7484"/>
                  </a:lnTo>
                  <a:lnTo>
                    <a:pt x="0" y="7177"/>
                  </a:lnTo>
                  <a:lnTo>
                    <a:pt x="0" y="6980"/>
                  </a:lnTo>
                  <a:lnTo>
                    <a:pt x="0" y="6674"/>
                  </a:lnTo>
                  <a:lnTo>
                    <a:pt x="0" y="6411"/>
                  </a:lnTo>
                  <a:lnTo>
                    <a:pt x="0" y="6149"/>
                  </a:lnTo>
                  <a:lnTo>
                    <a:pt x="0" y="5908"/>
                  </a:lnTo>
                  <a:lnTo>
                    <a:pt x="0" y="5624"/>
                  </a:lnTo>
                  <a:lnTo>
                    <a:pt x="0" y="5339"/>
                  </a:lnTo>
                  <a:lnTo>
                    <a:pt x="0" y="5011"/>
                  </a:lnTo>
                  <a:lnTo>
                    <a:pt x="0" y="4770"/>
                  </a:lnTo>
                  <a:lnTo>
                    <a:pt x="0" y="4486"/>
                  </a:lnTo>
                  <a:lnTo>
                    <a:pt x="0" y="4201"/>
                  </a:lnTo>
                  <a:lnTo>
                    <a:pt x="0" y="3961"/>
                  </a:lnTo>
                  <a:lnTo>
                    <a:pt x="0" y="3676"/>
                  </a:lnTo>
                  <a:lnTo>
                    <a:pt x="0" y="3435"/>
                  </a:lnTo>
                  <a:lnTo>
                    <a:pt x="0" y="3151"/>
                  </a:lnTo>
                  <a:lnTo>
                    <a:pt x="0" y="2888"/>
                  </a:lnTo>
                  <a:lnTo>
                    <a:pt x="0" y="2648"/>
                  </a:lnTo>
                  <a:lnTo>
                    <a:pt x="0" y="2385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1" name="Freeform 23">
              <a:extLst>
                <a:ext uri="{FF2B5EF4-FFF2-40B4-BE49-F238E27FC236}">
                  <a16:creationId xmlns:a16="http://schemas.microsoft.com/office/drawing/2014/main" id="{C1AB6737-44F6-FF4A-D197-A8237A10B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6" y="221"/>
              <a:ext cx="413" cy="16864"/>
            </a:xfrm>
            <a:custGeom>
              <a:avLst/>
              <a:gdLst>
                <a:gd name="T0" fmla="*/ 0 w 20000"/>
                <a:gd name="T1" fmla="*/ 89 h 20000"/>
                <a:gd name="T2" fmla="*/ 0 w 20000"/>
                <a:gd name="T3" fmla="*/ 76 h 20000"/>
                <a:gd name="T4" fmla="*/ 0 w 20000"/>
                <a:gd name="T5" fmla="*/ 70 h 20000"/>
                <a:gd name="T6" fmla="*/ 0 w 20000"/>
                <a:gd name="T7" fmla="*/ 62 h 20000"/>
                <a:gd name="T8" fmla="*/ 0 w 20000"/>
                <a:gd name="T9" fmla="*/ 50 h 20000"/>
                <a:gd name="T10" fmla="*/ 0 w 20000"/>
                <a:gd name="T11" fmla="*/ 42 h 20000"/>
                <a:gd name="T12" fmla="*/ 0 w 20000"/>
                <a:gd name="T13" fmla="*/ 34 h 20000"/>
                <a:gd name="T14" fmla="*/ 0 w 20000"/>
                <a:gd name="T15" fmla="*/ 18 h 20000"/>
                <a:gd name="T16" fmla="*/ 0 w 20000"/>
                <a:gd name="T17" fmla="*/ 12 h 20000"/>
                <a:gd name="T18" fmla="*/ 0 w 20000"/>
                <a:gd name="T19" fmla="*/ 0 h 20000"/>
                <a:gd name="T20" fmla="*/ 0 w 20000"/>
                <a:gd name="T21" fmla="*/ 42 h 20000"/>
                <a:gd name="T22" fmla="*/ 0 w 20000"/>
                <a:gd name="T23" fmla="*/ 98 h 20000"/>
                <a:gd name="T24" fmla="*/ 0 w 20000"/>
                <a:gd name="T25" fmla="*/ 159 h 20000"/>
                <a:gd name="T26" fmla="*/ 0 w 20000"/>
                <a:gd name="T27" fmla="*/ 218 h 20000"/>
                <a:gd name="T28" fmla="*/ 0 w 20000"/>
                <a:gd name="T29" fmla="*/ 274 h 20000"/>
                <a:gd name="T30" fmla="*/ 0 w 20000"/>
                <a:gd name="T31" fmla="*/ 333 h 20000"/>
                <a:gd name="T32" fmla="*/ 0 w 20000"/>
                <a:gd name="T33" fmla="*/ 392 h 20000"/>
                <a:gd name="T34" fmla="*/ 0 w 20000"/>
                <a:gd name="T35" fmla="*/ 451 h 20000"/>
                <a:gd name="T36" fmla="*/ 0 w 20000"/>
                <a:gd name="T37" fmla="*/ 507 h 20000"/>
                <a:gd name="T38" fmla="*/ 0 w 20000"/>
                <a:gd name="T39" fmla="*/ 566 h 20000"/>
                <a:gd name="T40" fmla="*/ 0 w 20000"/>
                <a:gd name="T41" fmla="*/ 621 h 20000"/>
                <a:gd name="T42" fmla="*/ 0 w 20000"/>
                <a:gd name="T43" fmla="*/ 683 h 20000"/>
                <a:gd name="T44" fmla="*/ 0 w 20000"/>
                <a:gd name="T45" fmla="*/ 739 h 20000"/>
                <a:gd name="T46" fmla="*/ 0 w 20000"/>
                <a:gd name="T47" fmla="*/ 795 h 20000"/>
                <a:gd name="T48" fmla="*/ 0 w 20000"/>
                <a:gd name="T49" fmla="*/ 855 h 20000"/>
                <a:gd name="T50" fmla="*/ 0 w 20000"/>
                <a:gd name="T51" fmla="*/ 910 h 20000"/>
                <a:gd name="T52" fmla="*/ 0 w 20000"/>
                <a:gd name="T53" fmla="*/ 924 h 20000"/>
                <a:gd name="T54" fmla="*/ 0 w 20000"/>
                <a:gd name="T55" fmla="*/ 924 h 20000"/>
                <a:gd name="T56" fmla="*/ 0 w 20000"/>
                <a:gd name="T57" fmla="*/ 917 h 20000"/>
                <a:gd name="T58" fmla="*/ 0 w 20000"/>
                <a:gd name="T59" fmla="*/ 915 h 20000"/>
                <a:gd name="T60" fmla="*/ 0 w 20000"/>
                <a:gd name="T61" fmla="*/ 910 h 20000"/>
                <a:gd name="T62" fmla="*/ 0 w 20000"/>
                <a:gd name="T63" fmla="*/ 907 h 20000"/>
                <a:gd name="T64" fmla="*/ 0 w 20000"/>
                <a:gd name="T65" fmla="*/ 905 h 20000"/>
                <a:gd name="T66" fmla="*/ 0 w 20000"/>
                <a:gd name="T67" fmla="*/ 900 h 20000"/>
                <a:gd name="T68" fmla="*/ 0 w 20000"/>
                <a:gd name="T69" fmla="*/ 882 h 20000"/>
                <a:gd name="T70" fmla="*/ 0 w 20000"/>
                <a:gd name="T71" fmla="*/ 833 h 20000"/>
                <a:gd name="T72" fmla="*/ 0 w 20000"/>
                <a:gd name="T73" fmla="*/ 785 h 20000"/>
                <a:gd name="T74" fmla="*/ 0 w 20000"/>
                <a:gd name="T75" fmla="*/ 736 h 20000"/>
                <a:gd name="T76" fmla="*/ 0 w 20000"/>
                <a:gd name="T77" fmla="*/ 683 h 20000"/>
                <a:gd name="T78" fmla="*/ 0 w 20000"/>
                <a:gd name="T79" fmla="*/ 633 h 20000"/>
                <a:gd name="T80" fmla="*/ 0 w 20000"/>
                <a:gd name="T81" fmla="*/ 586 h 20000"/>
                <a:gd name="T82" fmla="*/ 0 w 20000"/>
                <a:gd name="T83" fmla="*/ 535 h 20000"/>
                <a:gd name="T84" fmla="*/ 0 w 20000"/>
                <a:gd name="T85" fmla="*/ 483 h 20000"/>
                <a:gd name="T86" fmla="*/ 0 w 20000"/>
                <a:gd name="T87" fmla="*/ 432 h 20000"/>
                <a:gd name="T88" fmla="*/ 0 w 20000"/>
                <a:gd name="T89" fmla="*/ 383 h 20000"/>
                <a:gd name="T90" fmla="*/ 0 w 20000"/>
                <a:gd name="T91" fmla="*/ 333 h 20000"/>
                <a:gd name="T92" fmla="*/ 0 w 20000"/>
                <a:gd name="T93" fmla="*/ 285 h 20000"/>
                <a:gd name="T94" fmla="*/ 0 w 20000"/>
                <a:gd name="T95" fmla="*/ 233 h 20000"/>
                <a:gd name="T96" fmla="*/ 0 w 20000"/>
                <a:gd name="T97" fmla="*/ 184 h 20000"/>
                <a:gd name="T98" fmla="*/ 0 w 20000"/>
                <a:gd name="T99" fmla="*/ 134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00" h="20000">
                  <a:moveTo>
                    <a:pt x="0" y="2123"/>
                  </a:moveTo>
                  <a:lnTo>
                    <a:pt x="0" y="2013"/>
                  </a:lnTo>
                  <a:lnTo>
                    <a:pt x="640" y="2013"/>
                  </a:lnTo>
                  <a:lnTo>
                    <a:pt x="1280" y="1926"/>
                  </a:lnTo>
                  <a:lnTo>
                    <a:pt x="1280" y="1838"/>
                  </a:lnTo>
                  <a:lnTo>
                    <a:pt x="2080" y="1838"/>
                  </a:lnTo>
                  <a:lnTo>
                    <a:pt x="2720" y="1772"/>
                  </a:lnTo>
                  <a:lnTo>
                    <a:pt x="3520" y="1641"/>
                  </a:lnTo>
                  <a:lnTo>
                    <a:pt x="4160" y="1641"/>
                  </a:lnTo>
                  <a:lnTo>
                    <a:pt x="4160" y="1575"/>
                  </a:lnTo>
                  <a:lnTo>
                    <a:pt x="4960" y="1575"/>
                  </a:lnTo>
                  <a:lnTo>
                    <a:pt x="4960" y="1510"/>
                  </a:lnTo>
                  <a:lnTo>
                    <a:pt x="5600" y="1510"/>
                  </a:lnTo>
                  <a:lnTo>
                    <a:pt x="5600" y="1400"/>
                  </a:lnTo>
                  <a:lnTo>
                    <a:pt x="6240" y="1400"/>
                  </a:lnTo>
                  <a:lnTo>
                    <a:pt x="6880" y="1335"/>
                  </a:lnTo>
                  <a:lnTo>
                    <a:pt x="7840" y="1225"/>
                  </a:lnTo>
                  <a:lnTo>
                    <a:pt x="8480" y="1138"/>
                  </a:lnTo>
                  <a:lnTo>
                    <a:pt x="9120" y="1138"/>
                  </a:lnTo>
                  <a:lnTo>
                    <a:pt x="9120" y="1072"/>
                  </a:lnTo>
                  <a:lnTo>
                    <a:pt x="9760" y="1072"/>
                  </a:lnTo>
                  <a:lnTo>
                    <a:pt x="9760" y="963"/>
                  </a:lnTo>
                  <a:lnTo>
                    <a:pt x="10560" y="963"/>
                  </a:lnTo>
                  <a:lnTo>
                    <a:pt x="10560" y="897"/>
                  </a:lnTo>
                  <a:lnTo>
                    <a:pt x="11360" y="897"/>
                  </a:lnTo>
                  <a:lnTo>
                    <a:pt x="11360" y="810"/>
                  </a:lnTo>
                  <a:lnTo>
                    <a:pt x="12000" y="810"/>
                  </a:lnTo>
                  <a:lnTo>
                    <a:pt x="12640" y="722"/>
                  </a:lnTo>
                  <a:lnTo>
                    <a:pt x="13440" y="635"/>
                  </a:lnTo>
                  <a:lnTo>
                    <a:pt x="14080" y="635"/>
                  </a:lnTo>
                  <a:lnTo>
                    <a:pt x="14080" y="525"/>
                  </a:lnTo>
                  <a:lnTo>
                    <a:pt x="14720" y="394"/>
                  </a:lnTo>
                  <a:lnTo>
                    <a:pt x="15520" y="394"/>
                  </a:lnTo>
                  <a:lnTo>
                    <a:pt x="15520" y="328"/>
                  </a:lnTo>
                  <a:lnTo>
                    <a:pt x="16320" y="328"/>
                  </a:lnTo>
                  <a:lnTo>
                    <a:pt x="16320" y="263"/>
                  </a:lnTo>
                  <a:lnTo>
                    <a:pt x="16960" y="263"/>
                  </a:lnTo>
                  <a:lnTo>
                    <a:pt x="17600" y="153"/>
                  </a:lnTo>
                  <a:lnTo>
                    <a:pt x="18240" y="109"/>
                  </a:lnTo>
                  <a:lnTo>
                    <a:pt x="19040" y="0"/>
                  </a:lnTo>
                  <a:lnTo>
                    <a:pt x="19840" y="0"/>
                  </a:lnTo>
                  <a:lnTo>
                    <a:pt x="19840" y="263"/>
                  </a:lnTo>
                  <a:lnTo>
                    <a:pt x="19840" y="635"/>
                  </a:lnTo>
                  <a:lnTo>
                    <a:pt x="19840" y="897"/>
                  </a:lnTo>
                  <a:lnTo>
                    <a:pt x="19840" y="1225"/>
                  </a:lnTo>
                  <a:lnTo>
                    <a:pt x="19840" y="1510"/>
                  </a:lnTo>
                  <a:lnTo>
                    <a:pt x="19840" y="1838"/>
                  </a:lnTo>
                  <a:lnTo>
                    <a:pt x="19840" y="2123"/>
                  </a:lnTo>
                  <a:lnTo>
                    <a:pt x="19840" y="2473"/>
                  </a:lnTo>
                  <a:lnTo>
                    <a:pt x="19840" y="2823"/>
                  </a:lnTo>
                  <a:lnTo>
                    <a:pt x="19840" y="3063"/>
                  </a:lnTo>
                  <a:lnTo>
                    <a:pt x="19840" y="3435"/>
                  </a:lnTo>
                  <a:lnTo>
                    <a:pt x="19840" y="3676"/>
                  </a:lnTo>
                  <a:lnTo>
                    <a:pt x="19840" y="4026"/>
                  </a:lnTo>
                  <a:lnTo>
                    <a:pt x="19840" y="4333"/>
                  </a:lnTo>
                  <a:lnTo>
                    <a:pt x="19840" y="4683"/>
                  </a:lnTo>
                  <a:lnTo>
                    <a:pt x="19840" y="4923"/>
                  </a:lnTo>
                  <a:lnTo>
                    <a:pt x="19840" y="5274"/>
                  </a:lnTo>
                  <a:lnTo>
                    <a:pt x="19840" y="5624"/>
                  </a:lnTo>
                  <a:lnTo>
                    <a:pt x="19840" y="5908"/>
                  </a:lnTo>
                  <a:lnTo>
                    <a:pt x="19840" y="6236"/>
                  </a:lnTo>
                  <a:lnTo>
                    <a:pt x="19840" y="6521"/>
                  </a:lnTo>
                  <a:lnTo>
                    <a:pt x="19840" y="6849"/>
                  </a:lnTo>
                  <a:lnTo>
                    <a:pt x="19840" y="7177"/>
                  </a:lnTo>
                  <a:lnTo>
                    <a:pt x="19840" y="7484"/>
                  </a:lnTo>
                  <a:lnTo>
                    <a:pt x="19840" y="7768"/>
                  </a:lnTo>
                  <a:lnTo>
                    <a:pt x="19840" y="8096"/>
                  </a:lnTo>
                  <a:lnTo>
                    <a:pt x="19840" y="8446"/>
                  </a:lnTo>
                  <a:lnTo>
                    <a:pt x="19840" y="8709"/>
                  </a:lnTo>
                  <a:lnTo>
                    <a:pt x="19840" y="9037"/>
                  </a:lnTo>
                  <a:lnTo>
                    <a:pt x="19840" y="9300"/>
                  </a:lnTo>
                  <a:lnTo>
                    <a:pt x="19840" y="9716"/>
                  </a:lnTo>
                  <a:lnTo>
                    <a:pt x="19840" y="9956"/>
                  </a:lnTo>
                  <a:lnTo>
                    <a:pt x="19840" y="10306"/>
                  </a:lnTo>
                  <a:lnTo>
                    <a:pt x="19840" y="10547"/>
                  </a:lnTo>
                  <a:lnTo>
                    <a:pt x="19840" y="10919"/>
                  </a:lnTo>
                  <a:lnTo>
                    <a:pt x="19840" y="11291"/>
                  </a:lnTo>
                  <a:lnTo>
                    <a:pt x="19840" y="11532"/>
                  </a:lnTo>
                  <a:lnTo>
                    <a:pt x="19840" y="11904"/>
                  </a:lnTo>
                  <a:lnTo>
                    <a:pt x="19840" y="12188"/>
                  </a:lnTo>
                  <a:lnTo>
                    <a:pt x="19840" y="12516"/>
                  </a:lnTo>
                  <a:lnTo>
                    <a:pt x="19840" y="12757"/>
                  </a:lnTo>
                  <a:lnTo>
                    <a:pt x="19840" y="13085"/>
                  </a:lnTo>
                  <a:lnTo>
                    <a:pt x="19840" y="13370"/>
                  </a:lnTo>
                  <a:lnTo>
                    <a:pt x="19840" y="13742"/>
                  </a:lnTo>
                  <a:lnTo>
                    <a:pt x="19840" y="14070"/>
                  </a:lnTo>
                  <a:lnTo>
                    <a:pt x="19840" y="14354"/>
                  </a:lnTo>
                  <a:lnTo>
                    <a:pt x="19840" y="14726"/>
                  </a:lnTo>
                  <a:lnTo>
                    <a:pt x="19840" y="14967"/>
                  </a:lnTo>
                  <a:lnTo>
                    <a:pt x="19840" y="15317"/>
                  </a:lnTo>
                  <a:lnTo>
                    <a:pt x="19840" y="15558"/>
                  </a:lnTo>
                  <a:lnTo>
                    <a:pt x="19840" y="15930"/>
                  </a:lnTo>
                  <a:lnTo>
                    <a:pt x="19840" y="16193"/>
                  </a:lnTo>
                  <a:lnTo>
                    <a:pt x="19840" y="16565"/>
                  </a:lnTo>
                  <a:lnTo>
                    <a:pt x="19840" y="16805"/>
                  </a:lnTo>
                  <a:lnTo>
                    <a:pt x="19840" y="17112"/>
                  </a:lnTo>
                  <a:lnTo>
                    <a:pt x="19840" y="17527"/>
                  </a:lnTo>
                  <a:lnTo>
                    <a:pt x="19840" y="17812"/>
                  </a:lnTo>
                  <a:lnTo>
                    <a:pt x="19840" y="18118"/>
                  </a:lnTo>
                  <a:lnTo>
                    <a:pt x="19840" y="18425"/>
                  </a:lnTo>
                  <a:lnTo>
                    <a:pt x="19840" y="18775"/>
                  </a:lnTo>
                  <a:lnTo>
                    <a:pt x="19840" y="19015"/>
                  </a:lnTo>
                  <a:lnTo>
                    <a:pt x="19840" y="19365"/>
                  </a:lnTo>
                  <a:lnTo>
                    <a:pt x="19840" y="19606"/>
                  </a:lnTo>
                  <a:lnTo>
                    <a:pt x="19840" y="19978"/>
                  </a:lnTo>
                  <a:lnTo>
                    <a:pt x="19040" y="19978"/>
                  </a:lnTo>
                  <a:lnTo>
                    <a:pt x="18240" y="19978"/>
                  </a:lnTo>
                  <a:lnTo>
                    <a:pt x="18240" y="19912"/>
                  </a:lnTo>
                  <a:lnTo>
                    <a:pt x="17600" y="19912"/>
                  </a:lnTo>
                  <a:lnTo>
                    <a:pt x="16960" y="19912"/>
                  </a:lnTo>
                  <a:lnTo>
                    <a:pt x="16320" y="19912"/>
                  </a:lnTo>
                  <a:lnTo>
                    <a:pt x="15520" y="19912"/>
                  </a:lnTo>
                  <a:lnTo>
                    <a:pt x="15520" y="19759"/>
                  </a:lnTo>
                  <a:lnTo>
                    <a:pt x="14720" y="19759"/>
                  </a:lnTo>
                  <a:lnTo>
                    <a:pt x="14080" y="19759"/>
                  </a:lnTo>
                  <a:lnTo>
                    <a:pt x="13440" y="19759"/>
                  </a:lnTo>
                  <a:lnTo>
                    <a:pt x="13440" y="19716"/>
                  </a:lnTo>
                  <a:lnTo>
                    <a:pt x="12640" y="19716"/>
                  </a:lnTo>
                  <a:lnTo>
                    <a:pt x="12000" y="19716"/>
                  </a:lnTo>
                  <a:lnTo>
                    <a:pt x="11360" y="19716"/>
                  </a:lnTo>
                  <a:lnTo>
                    <a:pt x="10560" y="19716"/>
                  </a:lnTo>
                  <a:lnTo>
                    <a:pt x="10560" y="19606"/>
                  </a:lnTo>
                  <a:lnTo>
                    <a:pt x="9760" y="19606"/>
                  </a:lnTo>
                  <a:lnTo>
                    <a:pt x="9120" y="19606"/>
                  </a:lnTo>
                  <a:lnTo>
                    <a:pt x="8480" y="19606"/>
                  </a:lnTo>
                  <a:lnTo>
                    <a:pt x="7840" y="19540"/>
                  </a:lnTo>
                  <a:lnTo>
                    <a:pt x="6880" y="19540"/>
                  </a:lnTo>
                  <a:lnTo>
                    <a:pt x="6240" y="19540"/>
                  </a:lnTo>
                  <a:lnTo>
                    <a:pt x="5600" y="19540"/>
                  </a:lnTo>
                  <a:lnTo>
                    <a:pt x="5600" y="19453"/>
                  </a:lnTo>
                  <a:lnTo>
                    <a:pt x="4960" y="19453"/>
                  </a:lnTo>
                  <a:lnTo>
                    <a:pt x="4160" y="19453"/>
                  </a:lnTo>
                  <a:lnTo>
                    <a:pt x="3520" y="19453"/>
                  </a:lnTo>
                  <a:lnTo>
                    <a:pt x="2720" y="19365"/>
                  </a:lnTo>
                  <a:lnTo>
                    <a:pt x="2080" y="19365"/>
                  </a:lnTo>
                  <a:lnTo>
                    <a:pt x="1280" y="19365"/>
                  </a:lnTo>
                  <a:lnTo>
                    <a:pt x="640" y="19365"/>
                  </a:lnTo>
                  <a:lnTo>
                    <a:pt x="640" y="19278"/>
                  </a:lnTo>
                  <a:lnTo>
                    <a:pt x="0" y="19278"/>
                  </a:lnTo>
                  <a:lnTo>
                    <a:pt x="0" y="19015"/>
                  </a:lnTo>
                  <a:lnTo>
                    <a:pt x="0" y="18775"/>
                  </a:lnTo>
                  <a:lnTo>
                    <a:pt x="0" y="18468"/>
                  </a:lnTo>
                  <a:lnTo>
                    <a:pt x="0" y="18228"/>
                  </a:lnTo>
                  <a:lnTo>
                    <a:pt x="0" y="17943"/>
                  </a:lnTo>
                  <a:lnTo>
                    <a:pt x="0" y="17702"/>
                  </a:lnTo>
                  <a:lnTo>
                    <a:pt x="0" y="17418"/>
                  </a:lnTo>
                  <a:lnTo>
                    <a:pt x="0" y="17112"/>
                  </a:lnTo>
                  <a:lnTo>
                    <a:pt x="0" y="16915"/>
                  </a:lnTo>
                  <a:lnTo>
                    <a:pt x="0" y="16630"/>
                  </a:lnTo>
                  <a:lnTo>
                    <a:pt x="0" y="16389"/>
                  </a:lnTo>
                  <a:lnTo>
                    <a:pt x="0" y="16083"/>
                  </a:lnTo>
                  <a:lnTo>
                    <a:pt x="0" y="15842"/>
                  </a:lnTo>
                  <a:lnTo>
                    <a:pt x="0" y="15514"/>
                  </a:lnTo>
                  <a:lnTo>
                    <a:pt x="0" y="15230"/>
                  </a:lnTo>
                  <a:lnTo>
                    <a:pt x="0" y="14967"/>
                  </a:lnTo>
                  <a:lnTo>
                    <a:pt x="0" y="14726"/>
                  </a:lnTo>
                  <a:lnTo>
                    <a:pt x="0" y="14420"/>
                  </a:lnTo>
                  <a:lnTo>
                    <a:pt x="0" y="14179"/>
                  </a:lnTo>
                  <a:lnTo>
                    <a:pt x="0" y="13917"/>
                  </a:lnTo>
                  <a:lnTo>
                    <a:pt x="0" y="13654"/>
                  </a:lnTo>
                  <a:lnTo>
                    <a:pt x="0" y="13370"/>
                  </a:lnTo>
                  <a:lnTo>
                    <a:pt x="0" y="13085"/>
                  </a:lnTo>
                  <a:lnTo>
                    <a:pt x="0" y="12845"/>
                  </a:lnTo>
                  <a:lnTo>
                    <a:pt x="0" y="12604"/>
                  </a:lnTo>
                  <a:lnTo>
                    <a:pt x="0" y="12341"/>
                  </a:lnTo>
                  <a:lnTo>
                    <a:pt x="0" y="12079"/>
                  </a:lnTo>
                  <a:lnTo>
                    <a:pt x="0" y="11772"/>
                  </a:lnTo>
                  <a:lnTo>
                    <a:pt x="0" y="11532"/>
                  </a:lnTo>
                  <a:lnTo>
                    <a:pt x="0" y="11291"/>
                  </a:lnTo>
                  <a:lnTo>
                    <a:pt x="0" y="11028"/>
                  </a:lnTo>
                  <a:lnTo>
                    <a:pt x="0" y="10744"/>
                  </a:lnTo>
                  <a:lnTo>
                    <a:pt x="0" y="10394"/>
                  </a:lnTo>
                  <a:lnTo>
                    <a:pt x="0" y="10109"/>
                  </a:lnTo>
                  <a:lnTo>
                    <a:pt x="0" y="9869"/>
                  </a:lnTo>
                  <a:lnTo>
                    <a:pt x="0" y="9606"/>
                  </a:lnTo>
                  <a:lnTo>
                    <a:pt x="0" y="9300"/>
                  </a:lnTo>
                  <a:lnTo>
                    <a:pt x="0" y="9037"/>
                  </a:lnTo>
                  <a:lnTo>
                    <a:pt x="0" y="8818"/>
                  </a:lnTo>
                  <a:lnTo>
                    <a:pt x="0" y="8556"/>
                  </a:lnTo>
                  <a:lnTo>
                    <a:pt x="0" y="8249"/>
                  </a:lnTo>
                  <a:lnTo>
                    <a:pt x="0" y="8009"/>
                  </a:lnTo>
                  <a:lnTo>
                    <a:pt x="0" y="7768"/>
                  </a:lnTo>
                  <a:lnTo>
                    <a:pt x="0" y="7484"/>
                  </a:lnTo>
                  <a:lnTo>
                    <a:pt x="0" y="7177"/>
                  </a:lnTo>
                  <a:lnTo>
                    <a:pt x="0" y="6980"/>
                  </a:lnTo>
                  <a:lnTo>
                    <a:pt x="0" y="6674"/>
                  </a:lnTo>
                  <a:lnTo>
                    <a:pt x="0" y="6411"/>
                  </a:lnTo>
                  <a:lnTo>
                    <a:pt x="0" y="6149"/>
                  </a:lnTo>
                  <a:lnTo>
                    <a:pt x="0" y="5908"/>
                  </a:lnTo>
                  <a:lnTo>
                    <a:pt x="0" y="5624"/>
                  </a:lnTo>
                  <a:lnTo>
                    <a:pt x="0" y="5339"/>
                  </a:lnTo>
                  <a:lnTo>
                    <a:pt x="0" y="5011"/>
                  </a:lnTo>
                  <a:lnTo>
                    <a:pt x="0" y="4770"/>
                  </a:lnTo>
                  <a:lnTo>
                    <a:pt x="0" y="4486"/>
                  </a:lnTo>
                  <a:lnTo>
                    <a:pt x="0" y="4201"/>
                  </a:lnTo>
                  <a:lnTo>
                    <a:pt x="0" y="3961"/>
                  </a:lnTo>
                  <a:lnTo>
                    <a:pt x="0" y="3676"/>
                  </a:lnTo>
                  <a:lnTo>
                    <a:pt x="0" y="3435"/>
                  </a:lnTo>
                  <a:lnTo>
                    <a:pt x="0" y="3151"/>
                  </a:lnTo>
                  <a:lnTo>
                    <a:pt x="0" y="2888"/>
                  </a:lnTo>
                  <a:lnTo>
                    <a:pt x="0" y="2648"/>
                  </a:lnTo>
                  <a:lnTo>
                    <a:pt x="0" y="2385"/>
                  </a:lnTo>
                  <a:lnTo>
                    <a:pt x="0" y="212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2" name="Freeform 24">
              <a:extLst>
                <a:ext uri="{FF2B5EF4-FFF2-40B4-BE49-F238E27FC236}">
                  <a16:creationId xmlns:a16="http://schemas.microsoft.com/office/drawing/2014/main" id="{548E1EF1-841F-0AE3-27AA-C5E05DD48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" y="14041"/>
              <a:ext cx="8332" cy="1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92" y="0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3" name="Freeform 25">
              <a:extLst>
                <a:ext uri="{FF2B5EF4-FFF2-40B4-BE49-F238E27FC236}">
                  <a16:creationId xmlns:a16="http://schemas.microsoft.com/office/drawing/2014/main" id="{40BB65BE-091D-A96F-7FDB-644A907EE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" y="10978"/>
              <a:ext cx="4629" cy="3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18889"/>
                  </a:moveTo>
                  <a:lnTo>
                    <a:pt x="1998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4" name="Freeform 26">
              <a:extLst>
                <a:ext uri="{FF2B5EF4-FFF2-40B4-BE49-F238E27FC236}">
                  <a16:creationId xmlns:a16="http://schemas.microsoft.com/office/drawing/2014/main" id="{B19EA79B-62AE-00AD-AE02-3C0F1E1CA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6" y="14244"/>
              <a:ext cx="3" cy="208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2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5" name="Freeform 27">
              <a:extLst>
                <a:ext uri="{FF2B5EF4-FFF2-40B4-BE49-F238E27FC236}">
                  <a16:creationId xmlns:a16="http://schemas.microsoft.com/office/drawing/2014/main" id="{59D39EB1-8639-42F9-3019-49B09A81C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4" y="16052"/>
              <a:ext cx="2612" cy="1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684" y="0"/>
                  </a:lnTo>
                  <a:lnTo>
                    <a:pt x="1241" y="0"/>
                  </a:lnTo>
                  <a:lnTo>
                    <a:pt x="1899" y="0"/>
                  </a:lnTo>
                  <a:lnTo>
                    <a:pt x="2481" y="0"/>
                  </a:lnTo>
                  <a:lnTo>
                    <a:pt x="3139" y="0"/>
                  </a:lnTo>
                  <a:lnTo>
                    <a:pt x="3696" y="0"/>
                  </a:lnTo>
                  <a:lnTo>
                    <a:pt x="4380" y="0"/>
                  </a:lnTo>
                  <a:lnTo>
                    <a:pt x="5038" y="0"/>
                  </a:lnTo>
                  <a:lnTo>
                    <a:pt x="5620" y="0"/>
                  </a:lnTo>
                  <a:lnTo>
                    <a:pt x="6278" y="0"/>
                  </a:lnTo>
                  <a:lnTo>
                    <a:pt x="6835" y="0"/>
                  </a:lnTo>
                  <a:lnTo>
                    <a:pt x="7519" y="0"/>
                  </a:lnTo>
                  <a:lnTo>
                    <a:pt x="8076" y="0"/>
                  </a:lnTo>
                  <a:lnTo>
                    <a:pt x="8759" y="0"/>
                  </a:lnTo>
                  <a:lnTo>
                    <a:pt x="9418" y="0"/>
                  </a:lnTo>
                  <a:lnTo>
                    <a:pt x="9975" y="0"/>
                  </a:lnTo>
                  <a:lnTo>
                    <a:pt x="10658" y="0"/>
                  </a:lnTo>
                  <a:lnTo>
                    <a:pt x="11215" y="0"/>
                  </a:lnTo>
                  <a:lnTo>
                    <a:pt x="11899" y="0"/>
                  </a:lnTo>
                  <a:lnTo>
                    <a:pt x="12456" y="0"/>
                  </a:lnTo>
                  <a:lnTo>
                    <a:pt x="13139" y="0"/>
                  </a:lnTo>
                  <a:lnTo>
                    <a:pt x="13797" y="0"/>
                  </a:lnTo>
                  <a:lnTo>
                    <a:pt x="14354" y="0"/>
                  </a:lnTo>
                  <a:lnTo>
                    <a:pt x="15038" y="0"/>
                  </a:lnTo>
                  <a:lnTo>
                    <a:pt x="15595" y="0"/>
                  </a:lnTo>
                  <a:lnTo>
                    <a:pt x="16278" y="0"/>
                  </a:lnTo>
                  <a:lnTo>
                    <a:pt x="16937" y="0"/>
                  </a:lnTo>
                  <a:lnTo>
                    <a:pt x="17494" y="0"/>
                  </a:lnTo>
                  <a:lnTo>
                    <a:pt x="18177" y="0"/>
                  </a:lnTo>
                  <a:lnTo>
                    <a:pt x="18734" y="0"/>
                  </a:lnTo>
                  <a:lnTo>
                    <a:pt x="19418" y="0"/>
                  </a:lnTo>
                  <a:lnTo>
                    <a:pt x="1997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6" name="Freeform 28">
              <a:extLst>
                <a:ext uri="{FF2B5EF4-FFF2-40B4-BE49-F238E27FC236}">
                  <a16:creationId xmlns:a16="http://schemas.microsoft.com/office/drawing/2014/main" id="{E0C302D2-AEE3-1D9B-20A0-B79A3E4D1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1" y="14244"/>
              <a:ext cx="16" cy="217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6000" y="0"/>
                  </a:moveTo>
                  <a:lnTo>
                    <a:pt x="0" y="1983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7" name="Freeform 29">
              <a:extLst>
                <a:ext uri="{FF2B5EF4-FFF2-40B4-BE49-F238E27FC236}">
                  <a16:creationId xmlns:a16="http://schemas.microsoft.com/office/drawing/2014/main" id="{85DE50AA-0FC0-AB7C-B0BF-1650932E2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3" y="14114"/>
              <a:ext cx="225" cy="256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000" h="20000">
                  <a:moveTo>
                    <a:pt x="0" y="15252"/>
                  </a:moveTo>
                  <a:lnTo>
                    <a:pt x="19706" y="19856"/>
                  </a:lnTo>
                  <a:lnTo>
                    <a:pt x="19706" y="0"/>
                  </a:lnTo>
                  <a:lnTo>
                    <a:pt x="0" y="0"/>
                  </a:lnTo>
                  <a:lnTo>
                    <a:pt x="0" y="719"/>
                  </a:lnTo>
                  <a:lnTo>
                    <a:pt x="0" y="1151"/>
                  </a:lnTo>
                  <a:lnTo>
                    <a:pt x="0" y="1727"/>
                  </a:lnTo>
                  <a:lnTo>
                    <a:pt x="0" y="2158"/>
                  </a:lnTo>
                  <a:lnTo>
                    <a:pt x="0" y="3165"/>
                  </a:lnTo>
                  <a:lnTo>
                    <a:pt x="0" y="3741"/>
                  </a:lnTo>
                  <a:lnTo>
                    <a:pt x="0" y="4317"/>
                  </a:lnTo>
                  <a:lnTo>
                    <a:pt x="0" y="4748"/>
                  </a:lnTo>
                  <a:lnTo>
                    <a:pt x="0" y="5468"/>
                  </a:lnTo>
                  <a:lnTo>
                    <a:pt x="0" y="6043"/>
                  </a:lnTo>
                  <a:lnTo>
                    <a:pt x="0" y="6475"/>
                  </a:lnTo>
                  <a:lnTo>
                    <a:pt x="0" y="7050"/>
                  </a:lnTo>
                  <a:lnTo>
                    <a:pt x="0" y="7626"/>
                  </a:lnTo>
                  <a:lnTo>
                    <a:pt x="0" y="8345"/>
                  </a:lnTo>
                  <a:lnTo>
                    <a:pt x="0" y="8633"/>
                  </a:lnTo>
                  <a:lnTo>
                    <a:pt x="0" y="9353"/>
                  </a:lnTo>
                  <a:lnTo>
                    <a:pt x="0" y="9784"/>
                  </a:lnTo>
                  <a:lnTo>
                    <a:pt x="0" y="10647"/>
                  </a:lnTo>
                  <a:lnTo>
                    <a:pt x="0" y="10935"/>
                  </a:lnTo>
                  <a:lnTo>
                    <a:pt x="0" y="11511"/>
                  </a:lnTo>
                  <a:lnTo>
                    <a:pt x="0" y="12086"/>
                  </a:lnTo>
                  <a:lnTo>
                    <a:pt x="0" y="12950"/>
                  </a:lnTo>
                  <a:lnTo>
                    <a:pt x="0" y="13525"/>
                  </a:lnTo>
                  <a:lnTo>
                    <a:pt x="0" y="13957"/>
                  </a:lnTo>
                  <a:lnTo>
                    <a:pt x="0" y="14532"/>
                  </a:lnTo>
                  <a:lnTo>
                    <a:pt x="0" y="1525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8" name="Freeform 30">
              <a:extLst>
                <a:ext uri="{FF2B5EF4-FFF2-40B4-BE49-F238E27FC236}">
                  <a16:creationId xmlns:a16="http://schemas.microsoft.com/office/drawing/2014/main" id="{146895D0-FE52-74B3-AB1E-766EA67F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3" y="14114"/>
              <a:ext cx="225" cy="256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000" h="20000">
                  <a:moveTo>
                    <a:pt x="0" y="15252"/>
                  </a:moveTo>
                  <a:lnTo>
                    <a:pt x="19706" y="19856"/>
                  </a:lnTo>
                  <a:lnTo>
                    <a:pt x="19706" y="0"/>
                  </a:lnTo>
                  <a:lnTo>
                    <a:pt x="0" y="0"/>
                  </a:lnTo>
                  <a:lnTo>
                    <a:pt x="0" y="719"/>
                  </a:lnTo>
                  <a:lnTo>
                    <a:pt x="0" y="1151"/>
                  </a:lnTo>
                  <a:lnTo>
                    <a:pt x="0" y="1727"/>
                  </a:lnTo>
                  <a:lnTo>
                    <a:pt x="0" y="2158"/>
                  </a:lnTo>
                  <a:lnTo>
                    <a:pt x="0" y="3165"/>
                  </a:lnTo>
                  <a:lnTo>
                    <a:pt x="0" y="3741"/>
                  </a:lnTo>
                  <a:lnTo>
                    <a:pt x="0" y="4317"/>
                  </a:lnTo>
                  <a:lnTo>
                    <a:pt x="0" y="4748"/>
                  </a:lnTo>
                  <a:lnTo>
                    <a:pt x="0" y="5468"/>
                  </a:lnTo>
                  <a:lnTo>
                    <a:pt x="0" y="6043"/>
                  </a:lnTo>
                  <a:lnTo>
                    <a:pt x="0" y="6475"/>
                  </a:lnTo>
                  <a:lnTo>
                    <a:pt x="0" y="7050"/>
                  </a:lnTo>
                  <a:lnTo>
                    <a:pt x="0" y="7626"/>
                  </a:lnTo>
                  <a:lnTo>
                    <a:pt x="0" y="8345"/>
                  </a:lnTo>
                  <a:lnTo>
                    <a:pt x="0" y="8633"/>
                  </a:lnTo>
                  <a:lnTo>
                    <a:pt x="0" y="9353"/>
                  </a:lnTo>
                  <a:lnTo>
                    <a:pt x="0" y="9784"/>
                  </a:lnTo>
                  <a:lnTo>
                    <a:pt x="0" y="10647"/>
                  </a:lnTo>
                  <a:lnTo>
                    <a:pt x="0" y="10935"/>
                  </a:lnTo>
                  <a:lnTo>
                    <a:pt x="0" y="11511"/>
                  </a:lnTo>
                  <a:lnTo>
                    <a:pt x="0" y="12086"/>
                  </a:lnTo>
                  <a:lnTo>
                    <a:pt x="0" y="12950"/>
                  </a:lnTo>
                  <a:lnTo>
                    <a:pt x="0" y="13525"/>
                  </a:lnTo>
                  <a:lnTo>
                    <a:pt x="0" y="13957"/>
                  </a:lnTo>
                  <a:lnTo>
                    <a:pt x="0" y="14532"/>
                  </a:lnTo>
                  <a:lnTo>
                    <a:pt x="0" y="1525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99" name="Freeform 31">
              <a:extLst>
                <a:ext uri="{FF2B5EF4-FFF2-40B4-BE49-F238E27FC236}">
                  <a16:creationId xmlns:a16="http://schemas.microsoft.com/office/drawing/2014/main" id="{CA3BF1C6-F844-0ADD-7016-109A1699E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6" y="16365"/>
              <a:ext cx="1891" cy="7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15000"/>
                  </a:moveTo>
                  <a:lnTo>
                    <a:pt x="1996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0" name="Freeform 32">
              <a:extLst>
                <a:ext uri="{FF2B5EF4-FFF2-40B4-BE49-F238E27FC236}">
                  <a16:creationId xmlns:a16="http://schemas.microsoft.com/office/drawing/2014/main" id="{446C9C56-CC47-58D0-EE36-2DF8C176D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7" y="6458"/>
              <a:ext cx="2477" cy="359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00" h="20000">
                  <a:moveTo>
                    <a:pt x="0" y="513"/>
                  </a:moveTo>
                  <a:lnTo>
                    <a:pt x="214" y="513"/>
                  </a:lnTo>
                  <a:lnTo>
                    <a:pt x="481" y="513"/>
                  </a:lnTo>
                  <a:lnTo>
                    <a:pt x="828" y="513"/>
                  </a:lnTo>
                  <a:lnTo>
                    <a:pt x="1068" y="513"/>
                  </a:lnTo>
                  <a:lnTo>
                    <a:pt x="1308" y="513"/>
                  </a:lnTo>
                  <a:lnTo>
                    <a:pt x="1682" y="513"/>
                  </a:lnTo>
                  <a:lnTo>
                    <a:pt x="1896" y="513"/>
                  </a:lnTo>
                  <a:lnTo>
                    <a:pt x="2109" y="513"/>
                  </a:lnTo>
                  <a:lnTo>
                    <a:pt x="2483" y="513"/>
                  </a:lnTo>
                  <a:lnTo>
                    <a:pt x="2724" y="513"/>
                  </a:lnTo>
                  <a:lnTo>
                    <a:pt x="2937" y="513"/>
                  </a:lnTo>
                  <a:lnTo>
                    <a:pt x="3311" y="513"/>
                  </a:lnTo>
                  <a:lnTo>
                    <a:pt x="3525" y="513"/>
                  </a:lnTo>
                  <a:lnTo>
                    <a:pt x="3792" y="513"/>
                  </a:lnTo>
                  <a:lnTo>
                    <a:pt x="4139" y="513"/>
                  </a:lnTo>
                  <a:lnTo>
                    <a:pt x="4379" y="513"/>
                  </a:lnTo>
                  <a:lnTo>
                    <a:pt x="4619" y="513"/>
                  </a:lnTo>
                  <a:lnTo>
                    <a:pt x="4967" y="513"/>
                  </a:lnTo>
                  <a:lnTo>
                    <a:pt x="5207" y="513"/>
                  </a:lnTo>
                  <a:lnTo>
                    <a:pt x="5421" y="513"/>
                  </a:lnTo>
                  <a:lnTo>
                    <a:pt x="5794" y="513"/>
                  </a:lnTo>
                  <a:lnTo>
                    <a:pt x="6035" y="513"/>
                  </a:lnTo>
                  <a:lnTo>
                    <a:pt x="6248" y="513"/>
                  </a:lnTo>
                  <a:lnTo>
                    <a:pt x="6622" y="513"/>
                  </a:lnTo>
                  <a:lnTo>
                    <a:pt x="6836" y="513"/>
                  </a:lnTo>
                  <a:lnTo>
                    <a:pt x="7103" y="513"/>
                  </a:lnTo>
                  <a:lnTo>
                    <a:pt x="7450" y="513"/>
                  </a:lnTo>
                  <a:lnTo>
                    <a:pt x="7690" y="513"/>
                  </a:lnTo>
                  <a:lnTo>
                    <a:pt x="7931" y="513"/>
                  </a:lnTo>
                  <a:lnTo>
                    <a:pt x="8278" y="513"/>
                  </a:lnTo>
                  <a:lnTo>
                    <a:pt x="8518" y="0"/>
                  </a:lnTo>
                  <a:lnTo>
                    <a:pt x="8732" y="0"/>
                  </a:lnTo>
                  <a:lnTo>
                    <a:pt x="9105" y="0"/>
                  </a:lnTo>
                  <a:lnTo>
                    <a:pt x="9346" y="0"/>
                  </a:lnTo>
                  <a:lnTo>
                    <a:pt x="9559" y="0"/>
                  </a:lnTo>
                  <a:lnTo>
                    <a:pt x="9933" y="0"/>
                  </a:lnTo>
                  <a:lnTo>
                    <a:pt x="10147" y="0"/>
                  </a:lnTo>
                  <a:lnTo>
                    <a:pt x="10414" y="0"/>
                  </a:lnTo>
                  <a:lnTo>
                    <a:pt x="10761" y="0"/>
                  </a:lnTo>
                  <a:lnTo>
                    <a:pt x="11001" y="0"/>
                  </a:lnTo>
                  <a:lnTo>
                    <a:pt x="11348" y="0"/>
                  </a:lnTo>
                  <a:lnTo>
                    <a:pt x="11562" y="0"/>
                  </a:lnTo>
                  <a:lnTo>
                    <a:pt x="11829" y="0"/>
                  </a:lnTo>
                  <a:lnTo>
                    <a:pt x="12176" y="0"/>
                  </a:lnTo>
                  <a:lnTo>
                    <a:pt x="12417" y="0"/>
                  </a:lnTo>
                  <a:lnTo>
                    <a:pt x="12657" y="0"/>
                  </a:lnTo>
                  <a:lnTo>
                    <a:pt x="13004" y="0"/>
                  </a:lnTo>
                  <a:lnTo>
                    <a:pt x="13244" y="0"/>
                  </a:lnTo>
                  <a:lnTo>
                    <a:pt x="13458" y="0"/>
                  </a:lnTo>
                  <a:lnTo>
                    <a:pt x="13832" y="0"/>
                  </a:lnTo>
                  <a:lnTo>
                    <a:pt x="14072" y="0"/>
                  </a:lnTo>
                  <a:lnTo>
                    <a:pt x="14419" y="0"/>
                  </a:lnTo>
                  <a:lnTo>
                    <a:pt x="14660" y="0"/>
                  </a:lnTo>
                  <a:lnTo>
                    <a:pt x="14873" y="0"/>
                  </a:lnTo>
                  <a:lnTo>
                    <a:pt x="15247" y="0"/>
                  </a:lnTo>
                  <a:lnTo>
                    <a:pt x="15461" y="0"/>
                  </a:lnTo>
                  <a:lnTo>
                    <a:pt x="15728" y="0"/>
                  </a:lnTo>
                  <a:lnTo>
                    <a:pt x="16075" y="0"/>
                  </a:lnTo>
                  <a:lnTo>
                    <a:pt x="16315" y="0"/>
                  </a:lnTo>
                  <a:lnTo>
                    <a:pt x="16662" y="0"/>
                  </a:lnTo>
                  <a:lnTo>
                    <a:pt x="16876" y="0"/>
                  </a:lnTo>
                  <a:lnTo>
                    <a:pt x="17143" y="0"/>
                  </a:lnTo>
                  <a:lnTo>
                    <a:pt x="17490" y="0"/>
                  </a:lnTo>
                  <a:lnTo>
                    <a:pt x="17730" y="0"/>
                  </a:lnTo>
                  <a:lnTo>
                    <a:pt x="17837" y="513"/>
                  </a:lnTo>
                  <a:lnTo>
                    <a:pt x="17837" y="718"/>
                  </a:lnTo>
                  <a:lnTo>
                    <a:pt x="17837" y="1231"/>
                  </a:lnTo>
                  <a:lnTo>
                    <a:pt x="17971" y="1538"/>
                  </a:lnTo>
                  <a:lnTo>
                    <a:pt x="17971" y="1949"/>
                  </a:lnTo>
                  <a:lnTo>
                    <a:pt x="18077" y="2462"/>
                  </a:lnTo>
                  <a:lnTo>
                    <a:pt x="18077" y="3077"/>
                  </a:lnTo>
                  <a:lnTo>
                    <a:pt x="18077" y="3487"/>
                  </a:lnTo>
                  <a:lnTo>
                    <a:pt x="18184" y="3795"/>
                  </a:lnTo>
                  <a:lnTo>
                    <a:pt x="18184" y="4205"/>
                  </a:lnTo>
                  <a:lnTo>
                    <a:pt x="18184" y="4615"/>
                  </a:lnTo>
                  <a:lnTo>
                    <a:pt x="18318" y="4615"/>
                  </a:lnTo>
                  <a:lnTo>
                    <a:pt x="18318" y="5026"/>
                  </a:lnTo>
                  <a:lnTo>
                    <a:pt x="18318" y="5538"/>
                  </a:lnTo>
                  <a:lnTo>
                    <a:pt x="18451" y="5744"/>
                  </a:lnTo>
                  <a:lnTo>
                    <a:pt x="18451" y="6256"/>
                  </a:lnTo>
                  <a:lnTo>
                    <a:pt x="18451" y="6564"/>
                  </a:lnTo>
                  <a:lnTo>
                    <a:pt x="18558" y="6564"/>
                  </a:lnTo>
                  <a:lnTo>
                    <a:pt x="18558" y="7077"/>
                  </a:lnTo>
                  <a:lnTo>
                    <a:pt x="18558" y="7487"/>
                  </a:lnTo>
                  <a:lnTo>
                    <a:pt x="18665" y="7692"/>
                  </a:lnTo>
                  <a:lnTo>
                    <a:pt x="18665" y="8410"/>
                  </a:lnTo>
                  <a:lnTo>
                    <a:pt x="18665" y="8821"/>
                  </a:lnTo>
                  <a:lnTo>
                    <a:pt x="18772" y="9128"/>
                  </a:lnTo>
                  <a:lnTo>
                    <a:pt x="18772" y="9641"/>
                  </a:lnTo>
                  <a:lnTo>
                    <a:pt x="18932" y="10051"/>
                  </a:lnTo>
                  <a:lnTo>
                    <a:pt x="18932" y="10462"/>
                  </a:lnTo>
                  <a:lnTo>
                    <a:pt x="18932" y="10872"/>
                  </a:lnTo>
                  <a:lnTo>
                    <a:pt x="19039" y="11282"/>
                  </a:lnTo>
                  <a:lnTo>
                    <a:pt x="19039" y="11692"/>
                  </a:lnTo>
                  <a:lnTo>
                    <a:pt x="19146" y="12000"/>
                  </a:lnTo>
                  <a:lnTo>
                    <a:pt x="19146" y="12513"/>
                  </a:lnTo>
                  <a:lnTo>
                    <a:pt x="19146" y="12821"/>
                  </a:lnTo>
                  <a:lnTo>
                    <a:pt x="19252" y="12821"/>
                  </a:lnTo>
                  <a:lnTo>
                    <a:pt x="19252" y="13436"/>
                  </a:lnTo>
                  <a:lnTo>
                    <a:pt x="19252" y="13744"/>
                  </a:lnTo>
                  <a:lnTo>
                    <a:pt x="19252" y="14256"/>
                  </a:lnTo>
                  <a:lnTo>
                    <a:pt x="19386" y="14462"/>
                  </a:lnTo>
                  <a:lnTo>
                    <a:pt x="19386" y="14974"/>
                  </a:lnTo>
                  <a:lnTo>
                    <a:pt x="19493" y="15385"/>
                  </a:lnTo>
                  <a:lnTo>
                    <a:pt x="19493" y="15795"/>
                  </a:lnTo>
                  <a:lnTo>
                    <a:pt x="19493" y="16205"/>
                  </a:lnTo>
                  <a:lnTo>
                    <a:pt x="19626" y="16205"/>
                  </a:lnTo>
                  <a:lnTo>
                    <a:pt x="19626" y="16718"/>
                  </a:lnTo>
                  <a:lnTo>
                    <a:pt x="19626" y="17026"/>
                  </a:lnTo>
                  <a:lnTo>
                    <a:pt x="19733" y="17436"/>
                  </a:lnTo>
                  <a:lnTo>
                    <a:pt x="19733" y="17846"/>
                  </a:lnTo>
                  <a:lnTo>
                    <a:pt x="19866" y="18154"/>
                  </a:lnTo>
                  <a:lnTo>
                    <a:pt x="19866" y="18872"/>
                  </a:lnTo>
                  <a:lnTo>
                    <a:pt x="19866" y="19179"/>
                  </a:lnTo>
                  <a:lnTo>
                    <a:pt x="19866" y="19590"/>
                  </a:lnTo>
                  <a:lnTo>
                    <a:pt x="19973" y="19590"/>
                  </a:lnTo>
                  <a:lnTo>
                    <a:pt x="19626" y="19590"/>
                  </a:lnTo>
                  <a:lnTo>
                    <a:pt x="19252" y="19590"/>
                  </a:lnTo>
                  <a:lnTo>
                    <a:pt x="19039" y="19590"/>
                  </a:lnTo>
                  <a:lnTo>
                    <a:pt x="18665" y="19897"/>
                  </a:lnTo>
                  <a:lnTo>
                    <a:pt x="18318" y="19897"/>
                  </a:lnTo>
                  <a:lnTo>
                    <a:pt x="18077" y="19897"/>
                  </a:lnTo>
                  <a:lnTo>
                    <a:pt x="17730" y="19897"/>
                  </a:lnTo>
                  <a:lnTo>
                    <a:pt x="17356" y="19897"/>
                  </a:lnTo>
                  <a:lnTo>
                    <a:pt x="17143" y="19897"/>
                  </a:lnTo>
                  <a:lnTo>
                    <a:pt x="16769" y="19897"/>
                  </a:lnTo>
                  <a:lnTo>
                    <a:pt x="16449" y="19897"/>
                  </a:lnTo>
                  <a:lnTo>
                    <a:pt x="16182" y="19897"/>
                  </a:lnTo>
                  <a:lnTo>
                    <a:pt x="15834" y="19897"/>
                  </a:lnTo>
                  <a:lnTo>
                    <a:pt x="15461" y="19897"/>
                  </a:lnTo>
                  <a:lnTo>
                    <a:pt x="15247" y="19897"/>
                  </a:lnTo>
                  <a:lnTo>
                    <a:pt x="14873" y="19897"/>
                  </a:lnTo>
                  <a:lnTo>
                    <a:pt x="14553" y="19897"/>
                  </a:lnTo>
                  <a:lnTo>
                    <a:pt x="14312" y="19897"/>
                  </a:lnTo>
                  <a:lnTo>
                    <a:pt x="13939" y="19897"/>
                  </a:lnTo>
                  <a:lnTo>
                    <a:pt x="13725" y="19897"/>
                  </a:lnTo>
                  <a:lnTo>
                    <a:pt x="13351" y="19897"/>
                  </a:lnTo>
                  <a:lnTo>
                    <a:pt x="13004" y="19897"/>
                  </a:lnTo>
                  <a:lnTo>
                    <a:pt x="12764" y="19897"/>
                  </a:lnTo>
                  <a:lnTo>
                    <a:pt x="12417" y="19897"/>
                  </a:lnTo>
                  <a:lnTo>
                    <a:pt x="12043" y="19897"/>
                  </a:lnTo>
                  <a:lnTo>
                    <a:pt x="11829" y="19897"/>
                  </a:lnTo>
                  <a:lnTo>
                    <a:pt x="11455" y="19897"/>
                  </a:lnTo>
                  <a:lnTo>
                    <a:pt x="11108" y="19897"/>
                  </a:lnTo>
                  <a:lnTo>
                    <a:pt x="10868" y="19897"/>
                  </a:lnTo>
                  <a:lnTo>
                    <a:pt x="10521" y="19897"/>
                  </a:lnTo>
                  <a:lnTo>
                    <a:pt x="10147" y="19897"/>
                  </a:lnTo>
                  <a:lnTo>
                    <a:pt x="9933" y="19897"/>
                  </a:lnTo>
                  <a:lnTo>
                    <a:pt x="9559" y="19897"/>
                  </a:lnTo>
                  <a:lnTo>
                    <a:pt x="9212" y="19897"/>
                  </a:lnTo>
                  <a:lnTo>
                    <a:pt x="8999" y="19897"/>
                  </a:lnTo>
                  <a:lnTo>
                    <a:pt x="8625" y="19897"/>
                  </a:lnTo>
                  <a:lnTo>
                    <a:pt x="8411" y="19897"/>
                  </a:lnTo>
                  <a:lnTo>
                    <a:pt x="8037" y="19897"/>
                  </a:lnTo>
                  <a:lnTo>
                    <a:pt x="7690" y="19897"/>
                  </a:lnTo>
                  <a:lnTo>
                    <a:pt x="7450" y="19897"/>
                  </a:lnTo>
                  <a:lnTo>
                    <a:pt x="7103" y="19897"/>
                  </a:lnTo>
                  <a:lnTo>
                    <a:pt x="6836" y="19897"/>
                  </a:lnTo>
                  <a:lnTo>
                    <a:pt x="6515" y="19897"/>
                  </a:lnTo>
                  <a:lnTo>
                    <a:pt x="6142" y="19897"/>
                  </a:lnTo>
                  <a:lnTo>
                    <a:pt x="5901" y="19897"/>
                  </a:lnTo>
                  <a:lnTo>
                    <a:pt x="5554" y="19897"/>
                  </a:lnTo>
                  <a:lnTo>
                    <a:pt x="5207" y="19897"/>
                  </a:lnTo>
                  <a:lnTo>
                    <a:pt x="4967" y="19897"/>
                  </a:lnTo>
                  <a:lnTo>
                    <a:pt x="4619" y="19897"/>
                  </a:lnTo>
                  <a:lnTo>
                    <a:pt x="4379" y="19897"/>
                  </a:lnTo>
                  <a:lnTo>
                    <a:pt x="4005" y="19897"/>
                  </a:lnTo>
                  <a:lnTo>
                    <a:pt x="3685" y="19897"/>
                  </a:lnTo>
                  <a:lnTo>
                    <a:pt x="3418" y="19897"/>
                  </a:lnTo>
                  <a:lnTo>
                    <a:pt x="3071" y="19897"/>
                  </a:lnTo>
                  <a:lnTo>
                    <a:pt x="2830" y="19897"/>
                  </a:lnTo>
                  <a:lnTo>
                    <a:pt x="2483" y="19897"/>
                  </a:lnTo>
                  <a:lnTo>
                    <a:pt x="2109" y="19897"/>
                  </a:lnTo>
                  <a:lnTo>
                    <a:pt x="1896" y="19897"/>
                  </a:lnTo>
                  <a:lnTo>
                    <a:pt x="1522" y="19897"/>
                  </a:lnTo>
                  <a:lnTo>
                    <a:pt x="1175" y="19897"/>
                  </a:lnTo>
                  <a:lnTo>
                    <a:pt x="935" y="19897"/>
                  </a:lnTo>
                  <a:lnTo>
                    <a:pt x="587" y="19897"/>
                  </a:lnTo>
                  <a:lnTo>
                    <a:pt x="374" y="19897"/>
                  </a:lnTo>
                  <a:lnTo>
                    <a:pt x="0" y="19897"/>
                  </a:lnTo>
                  <a:lnTo>
                    <a:pt x="0" y="19590"/>
                  </a:lnTo>
                  <a:lnTo>
                    <a:pt x="0" y="19179"/>
                  </a:lnTo>
                  <a:lnTo>
                    <a:pt x="0" y="18872"/>
                  </a:lnTo>
                  <a:lnTo>
                    <a:pt x="0" y="18154"/>
                  </a:lnTo>
                  <a:lnTo>
                    <a:pt x="0" y="17846"/>
                  </a:lnTo>
                  <a:lnTo>
                    <a:pt x="0" y="17436"/>
                  </a:lnTo>
                  <a:lnTo>
                    <a:pt x="0" y="17026"/>
                  </a:lnTo>
                  <a:lnTo>
                    <a:pt x="0" y="16718"/>
                  </a:lnTo>
                  <a:lnTo>
                    <a:pt x="0" y="16205"/>
                  </a:lnTo>
                  <a:lnTo>
                    <a:pt x="0" y="15795"/>
                  </a:lnTo>
                  <a:lnTo>
                    <a:pt x="0" y="15385"/>
                  </a:lnTo>
                  <a:lnTo>
                    <a:pt x="0" y="14974"/>
                  </a:lnTo>
                  <a:lnTo>
                    <a:pt x="0" y="14462"/>
                  </a:lnTo>
                  <a:lnTo>
                    <a:pt x="0" y="14256"/>
                  </a:lnTo>
                  <a:lnTo>
                    <a:pt x="0" y="13744"/>
                  </a:lnTo>
                  <a:lnTo>
                    <a:pt x="0" y="13436"/>
                  </a:lnTo>
                  <a:lnTo>
                    <a:pt x="0" y="12821"/>
                  </a:lnTo>
                  <a:lnTo>
                    <a:pt x="0" y="12513"/>
                  </a:lnTo>
                  <a:lnTo>
                    <a:pt x="0" y="12000"/>
                  </a:lnTo>
                  <a:lnTo>
                    <a:pt x="0" y="11692"/>
                  </a:lnTo>
                  <a:lnTo>
                    <a:pt x="0" y="11282"/>
                  </a:lnTo>
                  <a:lnTo>
                    <a:pt x="0" y="10872"/>
                  </a:lnTo>
                  <a:lnTo>
                    <a:pt x="0" y="10462"/>
                  </a:lnTo>
                  <a:lnTo>
                    <a:pt x="0" y="10051"/>
                  </a:lnTo>
                  <a:lnTo>
                    <a:pt x="0" y="9641"/>
                  </a:lnTo>
                  <a:lnTo>
                    <a:pt x="0" y="9128"/>
                  </a:lnTo>
                  <a:lnTo>
                    <a:pt x="0" y="8821"/>
                  </a:lnTo>
                  <a:lnTo>
                    <a:pt x="0" y="8410"/>
                  </a:lnTo>
                  <a:lnTo>
                    <a:pt x="0" y="7692"/>
                  </a:lnTo>
                  <a:lnTo>
                    <a:pt x="0" y="7487"/>
                  </a:lnTo>
                  <a:lnTo>
                    <a:pt x="0" y="7077"/>
                  </a:lnTo>
                  <a:lnTo>
                    <a:pt x="0" y="6564"/>
                  </a:lnTo>
                  <a:lnTo>
                    <a:pt x="0" y="6256"/>
                  </a:lnTo>
                  <a:lnTo>
                    <a:pt x="0" y="5744"/>
                  </a:lnTo>
                  <a:lnTo>
                    <a:pt x="0" y="5538"/>
                  </a:lnTo>
                  <a:lnTo>
                    <a:pt x="0" y="5026"/>
                  </a:lnTo>
                  <a:lnTo>
                    <a:pt x="0" y="4615"/>
                  </a:lnTo>
                  <a:lnTo>
                    <a:pt x="0" y="4205"/>
                  </a:lnTo>
                  <a:lnTo>
                    <a:pt x="0" y="3795"/>
                  </a:lnTo>
                  <a:lnTo>
                    <a:pt x="0" y="3487"/>
                  </a:lnTo>
                  <a:lnTo>
                    <a:pt x="0" y="3077"/>
                  </a:lnTo>
                  <a:lnTo>
                    <a:pt x="0" y="2462"/>
                  </a:lnTo>
                  <a:lnTo>
                    <a:pt x="0" y="1949"/>
                  </a:lnTo>
                  <a:lnTo>
                    <a:pt x="0" y="1538"/>
                  </a:lnTo>
                  <a:lnTo>
                    <a:pt x="0" y="1231"/>
                  </a:lnTo>
                  <a:lnTo>
                    <a:pt x="0" y="718"/>
                  </a:lnTo>
                  <a:lnTo>
                    <a:pt x="0" y="51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1" name="Freeform 33">
              <a:extLst>
                <a:ext uri="{FF2B5EF4-FFF2-40B4-BE49-F238E27FC236}">
                  <a16:creationId xmlns:a16="http://schemas.microsoft.com/office/drawing/2014/main" id="{DCB35C5F-68D9-5705-C175-1961BB19C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7" y="6458"/>
              <a:ext cx="271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976" y="526"/>
                  </a:lnTo>
                  <a:lnTo>
                    <a:pt x="976" y="737"/>
                  </a:lnTo>
                  <a:lnTo>
                    <a:pt x="976" y="1263"/>
                  </a:lnTo>
                  <a:lnTo>
                    <a:pt x="2439" y="1579"/>
                  </a:lnTo>
                  <a:lnTo>
                    <a:pt x="2439" y="1895"/>
                  </a:lnTo>
                  <a:lnTo>
                    <a:pt x="2439" y="2526"/>
                  </a:lnTo>
                  <a:lnTo>
                    <a:pt x="3415" y="2526"/>
                  </a:lnTo>
                  <a:lnTo>
                    <a:pt x="3415" y="3053"/>
                  </a:lnTo>
                  <a:lnTo>
                    <a:pt x="3415" y="3368"/>
                  </a:lnTo>
                  <a:lnTo>
                    <a:pt x="4390" y="3895"/>
                  </a:lnTo>
                  <a:lnTo>
                    <a:pt x="4390" y="4316"/>
                  </a:lnTo>
                  <a:lnTo>
                    <a:pt x="4390" y="4737"/>
                  </a:lnTo>
                  <a:lnTo>
                    <a:pt x="5366" y="5158"/>
                  </a:lnTo>
                  <a:lnTo>
                    <a:pt x="5366" y="5579"/>
                  </a:lnTo>
                  <a:lnTo>
                    <a:pt x="6585" y="5895"/>
                  </a:lnTo>
                  <a:lnTo>
                    <a:pt x="6585" y="6421"/>
                  </a:lnTo>
                  <a:lnTo>
                    <a:pt x="6585" y="6737"/>
                  </a:lnTo>
                  <a:lnTo>
                    <a:pt x="7805" y="7158"/>
                  </a:lnTo>
                  <a:lnTo>
                    <a:pt x="7805" y="7579"/>
                  </a:lnTo>
                  <a:lnTo>
                    <a:pt x="7805" y="7895"/>
                  </a:lnTo>
                  <a:lnTo>
                    <a:pt x="8780" y="8632"/>
                  </a:lnTo>
                  <a:lnTo>
                    <a:pt x="8780" y="8947"/>
                  </a:lnTo>
                  <a:lnTo>
                    <a:pt x="8780" y="9368"/>
                  </a:lnTo>
                  <a:lnTo>
                    <a:pt x="9756" y="9684"/>
                  </a:lnTo>
                  <a:lnTo>
                    <a:pt x="9756" y="10211"/>
                  </a:lnTo>
                  <a:lnTo>
                    <a:pt x="10976" y="10632"/>
                  </a:lnTo>
                  <a:lnTo>
                    <a:pt x="10976" y="10947"/>
                  </a:lnTo>
                  <a:lnTo>
                    <a:pt x="10976" y="11474"/>
                  </a:lnTo>
                  <a:lnTo>
                    <a:pt x="11951" y="11895"/>
                  </a:lnTo>
                  <a:lnTo>
                    <a:pt x="11951" y="12316"/>
                  </a:lnTo>
                  <a:lnTo>
                    <a:pt x="11951" y="12737"/>
                  </a:lnTo>
                  <a:lnTo>
                    <a:pt x="12927" y="12737"/>
                  </a:lnTo>
                  <a:lnTo>
                    <a:pt x="12927" y="13053"/>
                  </a:lnTo>
                  <a:lnTo>
                    <a:pt x="12927" y="13684"/>
                  </a:lnTo>
                  <a:lnTo>
                    <a:pt x="12927" y="14000"/>
                  </a:lnTo>
                  <a:lnTo>
                    <a:pt x="14390" y="14526"/>
                  </a:lnTo>
                  <a:lnTo>
                    <a:pt x="14390" y="14737"/>
                  </a:lnTo>
                  <a:lnTo>
                    <a:pt x="15366" y="15263"/>
                  </a:lnTo>
                  <a:lnTo>
                    <a:pt x="15366" y="15684"/>
                  </a:lnTo>
                  <a:lnTo>
                    <a:pt x="16341" y="16105"/>
                  </a:lnTo>
                  <a:lnTo>
                    <a:pt x="16341" y="16526"/>
                  </a:lnTo>
                  <a:lnTo>
                    <a:pt x="16341" y="16947"/>
                  </a:lnTo>
                  <a:lnTo>
                    <a:pt x="16341" y="17368"/>
                  </a:lnTo>
                  <a:lnTo>
                    <a:pt x="17317" y="17368"/>
                  </a:lnTo>
                  <a:lnTo>
                    <a:pt x="17317" y="17895"/>
                  </a:lnTo>
                  <a:lnTo>
                    <a:pt x="17317" y="18211"/>
                  </a:lnTo>
                  <a:lnTo>
                    <a:pt x="18537" y="18632"/>
                  </a:lnTo>
                  <a:lnTo>
                    <a:pt x="18537" y="19158"/>
                  </a:lnTo>
                  <a:lnTo>
                    <a:pt x="18537" y="19579"/>
                  </a:lnTo>
                  <a:lnTo>
                    <a:pt x="19756" y="19579"/>
                  </a:lnTo>
                  <a:lnTo>
                    <a:pt x="19756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2" name="Freeform 34">
              <a:extLst>
                <a:ext uri="{FF2B5EF4-FFF2-40B4-BE49-F238E27FC236}">
                  <a16:creationId xmlns:a16="http://schemas.microsoft.com/office/drawing/2014/main" id="{D1A02F8F-0022-BEA6-B785-C4D6B07B8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1" y="6458"/>
              <a:ext cx="251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053" y="526"/>
                  </a:lnTo>
                  <a:lnTo>
                    <a:pt x="1053" y="737"/>
                  </a:lnTo>
                  <a:lnTo>
                    <a:pt x="1053" y="1263"/>
                  </a:lnTo>
                  <a:lnTo>
                    <a:pt x="1053" y="1579"/>
                  </a:lnTo>
                  <a:lnTo>
                    <a:pt x="2105" y="1579"/>
                  </a:lnTo>
                  <a:lnTo>
                    <a:pt x="2105" y="1895"/>
                  </a:lnTo>
                  <a:lnTo>
                    <a:pt x="2105" y="2526"/>
                  </a:lnTo>
                  <a:lnTo>
                    <a:pt x="3421" y="3053"/>
                  </a:lnTo>
                  <a:lnTo>
                    <a:pt x="3421" y="3368"/>
                  </a:lnTo>
                  <a:lnTo>
                    <a:pt x="3421" y="3895"/>
                  </a:lnTo>
                  <a:lnTo>
                    <a:pt x="4737" y="4316"/>
                  </a:lnTo>
                  <a:lnTo>
                    <a:pt x="4737" y="4737"/>
                  </a:lnTo>
                  <a:lnTo>
                    <a:pt x="4737" y="5158"/>
                  </a:lnTo>
                  <a:lnTo>
                    <a:pt x="5789" y="5579"/>
                  </a:lnTo>
                  <a:lnTo>
                    <a:pt x="5789" y="5895"/>
                  </a:lnTo>
                  <a:lnTo>
                    <a:pt x="5789" y="6421"/>
                  </a:lnTo>
                  <a:lnTo>
                    <a:pt x="6842" y="6737"/>
                  </a:lnTo>
                  <a:lnTo>
                    <a:pt x="6842" y="7158"/>
                  </a:lnTo>
                  <a:lnTo>
                    <a:pt x="6842" y="7579"/>
                  </a:lnTo>
                  <a:lnTo>
                    <a:pt x="8158" y="7579"/>
                  </a:lnTo>
                  <a:lnTo>
                    <a:pt x="8158" y="7895"/>
                  </a:lnTo>
                  <a:lnTo>
                    <a:pt x="8158" y="8632"/>
                  </a:lnTo>
                  <a:lnTo>
                    <a:pt x="8158" y="8947"/>
                  </a:lnTo>
                  <a:lnTo>
                    <a:pt x="9211" y="8947"/>
                  </a:lnTo>
                  <a:lnTo>
                    <a:pt x="9211" y="9368"/>
                  </a:lnTo>
                  <a:lnTo>
                    <a:pt x="9211" y="9684"/>
                  </a:lnTo>
                  <a:lnTo>
                    <a:pt x="9211" y="10211"/>
                  </a:lnTo>
                  <a:lnTo>
                    <a:pt x="10263" y="10211"/>
                  </a:lnTo>
                  <a:lnTo>
                    <a:pt x="10263" y="10632"/>
                  </a:lnTo>
                  <a:lnTo>
                    <a:pt x="10263" y="10947"/>
                  </a:lnTo>
                  <a:lnTo>
                    <a:pt x="11579" y="11474"/>
                  </a:lnTo>
                  <a:lnTo>
                    <a:pt x="11579" y="11895"/>
                  </a:lnTo>
                  <a:lnTo>
                    <a:pt x="11579" y="12316"/>
                  </a:lnTo>
                  <a:lnTo>
                    <a:pt x="12895" y="12737"/>
                  </a:lnTo>
                  <a:lnTo>
                    <a:pt x="12895" y="13053"/>
                  </a:lnTo>
                  <a:lnTo>
                    <a:pt x="12895" y="13684"/>
                  </a:lnTo>
                  <a:lnTo>
                    <a:pt x="13947" y="14000"/>
                  </a:lnTo>
                  <a:lnTo>
                    <a:pt x="13947" y="14526"/>
                  </a:lnTo>
                  <a:lnTo>
                    <a:pt x="13947" y="14737"/>
                  </a:lnTo>
                  <a:lnTo>
                    <a:pt x="15000" y="15263"/>
                  </a:lnTo>
                  <a:lnTo>
                    <a:pt x="15000" y="15684"/>
                  </a:lnTo>
                  <a:lnTo>
                    <a:pt x="15000" y="16105"/>
                  </a:lnTo>
                  <a:lnTo>
                    <a:pt x="16053" y="16105"/>
                  </a:lnTo>
                  <a:lnTo>
                    <a:pt x="16053" y="16526"/>
                  </a:lnTo>
                  <a:lnTo>
                    <a:pt x="16053" y="16947"/>
                  </a:lnTo>
                  <a:lnTo>
                    <a:pt x="16053" y="17368"/>
                  </a:lnTo>
                  <a:lnTo>
                    <a:pt x="17632" y="17895"/>
                  </a:lnTo>
                  <a:lnTo>
                    <a:pt x="17632" y="18211"/>
                  </a:lnTo>
                  <a:lnTo>
                    <a:pt x="18684" y="18632"/>
                  </a:lnTo>
                  <a:lnTo>
                    <a:pt x="18684" y="19158"/>
                  </a:lnTo>
                  <a:lnTo>
                    <a:pt x="18684" y="19579"/>
                  </a:lnTo>
                  <a:lnTo>
                    <a:pt x="19737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3" name="Freeform 35">
              <a:extLst>
                <a:ext uri="{FF2B5EF4-FFF2-40B4-BE49-F238E27FC236}">
                  <a16:creationId xmlns:a16="http://schemas.microsoft.com/office/drawing/2014/main" id="{4965C79C-F240-8027-77CA-40C49F1CD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2" y="6458"/>
              <a:ext cx="238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26"/>
                  </a:lnTo>
                  <a:lnTo>
                    <a:pt x="1389" y="737"/>
                  </a:lnTo>
                  <a:lnTo>
                    <a:pt x="1389" y="1263"/>
                  </a:lnTo>
                  <a:lnTo>
                    <a:pt x="1389" y="1579"/>
                  </a:lnTo>
                  <a:lnTo>
                    <a:pt x="2778" y="1895"/>
                  </a:lnTo>
                  <a:lnTo>
                    <a:pt x="2778" y="2526"/>
                  </a:lnTo>
                  <a:lnTo>
                    <a:pt x="2778" y="3053"/>
                  </a:lnTo>
                  <a:lnTo>
                    <a:pt x="3889" y="3368"/>
                  </a:lnTo>
                  <a:lnTo>
                    <a:pt x="3889" y="3895"/>
                  </a:lnTo>
                  <a:lnTo>
                    <a:pt x="3889" y="4316"/>
                  </a:lnTo>
                  <a:lnTo>
                    <a:pt x="5000" y="4737"/>
                  </a:lnTo>
                  <a:lnTo>
                    <a:pt x="5000" y="5158"/>
                  </a:lnTo>
                  <a:lnTo>
                    <a:pt x="5000" y="5579"/>
                  </a:lnTo>
                  <a:lnTo>
                    <a:pt x="5000" y="5895"/>
                  </a:lnTo>
                  <a:lnTo>
                    <a:pt x="6111" y="5895"/>
                  </a:lnTo>
                  <a:lnTo>
                    <a:pt x="6111" y="6421"/>
                  </a:lnTo>
                  <a:lnTo>
                    <a:pt x="6111" y="6737"/>
                  </a:lnTo>
                  <a:lnTo>
                    <a:pt x="7778" y="7158"/>
                  </a:lnTo>
                  <a:lnTo>
                    <a:pt x="7778" y="7579"/>
                  </a:lnTo>
                  <a:lnTo>
                    <a:pt x="7778" y="7895"/>
                  </a:lnTo>
                  <a:lnTo>
                    <a:pt x="8889" y="8632"/>
                  </a:lnTo>
                  <a:lnTo>
                    <a:pt x="8889" y="8947"/>
                  </a:lnTo>
                  <a:lnTo>
                    <a:pt x="8889" y="9368"/>
                  </a:lnTo>
                  <a:lnTo>
                    <a:pt x="10000" y="9684"/>
                  </a:lnTo>
                  <a:lnTo>
                    <a:pt x="10000" y="10211"/>
                  </a:lnTo>
                  <a:lnTo>
                    <a:pt x="10000" y="10632"/>
                  </a:lnTo>
                  <a:lnTo>
                    <a:pt x="11111" y="10947"/>
                  </a:lnTo>
                  <a:lnTo>
                    <a:pt x="11111" y="11474"/>
                  </a:lnTo>
                  <a:lnTo>
                    <a:pt x="11111" y="11895"/>
                  </a:lnTo>
                  <a:lnTo>
                    <a:pt x="12222" y="12316"/>
                  </a:lnTo>
                  <a:lnTo>
                    <a:pt x="12222" y="12737"/>
                  </a:lnTo>
                  <a:lnTo>
                    <a:pt x="12222" y="13053"/>
                  </a:lnTo>
                  <a:lnTo>
                    <a:pt x="13611" y="13684"/>
                  </a:lnTo>
                  <a:lnTo>
                    <a:pt x="13611" y="14000"/>
                  </a:lnTo>
                  <a:lnTo>
                    <a:pt x="13611" y="14526"/>
                  </a:lnTo>
                  <a:lnTo>
                    <a:pt x="15000" y="14737"/>
                  </a:lnTo>
                  <a:lnTo>
                    <a:pt x="15000" y="15263"/>
                  </a:lnTo>
                  <a:lnTo>
                    <a:pt x="15000" y="15684"/>
                  </a:lnTo>
                  <a:lnTo>
                    <a:pt x="15000" y="16105"/>
                  </a:lnTo>
                  <a:lnTo>
                    <a:pt x="16111" y="16105"/>
                  </a:lnTo>
                  <a:lnTo>
                    <a:pt x="16111" y="16526"/>
                  </a:lnTo>
                  <a:lnTo>
                    <a:pt x="16111" y="16947"/>
                  </a:lnTo>
                  <a:lnTo>
                    <a:pt x="16111" y="17368"/>
                  </a:lnTo>
                  <a:lnTo>
                    <a:pt x="17222" y="17895"/>
                  </a:lnTo>
                  <a:lnTo>
                    <a:pt x="17222" y="18211"/>
                  </a:lnTo>
                  <a:lnTo>
                    <a:pt x="18611" y="18632"/>
                  </a:lnTo>
                  <a:lnTo>
                    <a:pt x="18611" y="19158"/>
                  </a:lnTo>
                  <a:lnTo>
                    <a:pt x="18611" y="19579"/>
                  </a:lnTo>
                  <a:lnTo>
                    <a:pt x="19722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4" name="Freeform 36">
              <a:extLst>
                <a:ext uri="{FF2B5EF4-FFF2-40B4-BE49-F238E27FC236}">
                  <a16:creationId xmlns:a16="http://schemas.microsoft.com/office/drawing/2014/main" id="{4ADEE182-0AB1-A95A-FE38-3F4F3C931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6" y="6458"/>
              <a:ext cx="225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26"/>
                  </a:lnTo>
                  <a:lnTo>
                    <a:pt x="0" y="737"/>
                  </a:lnTo>
                  <a:lnTo>
                    <a:pt x="1176" y="737"/>
                  </a:lnTo>
                  <a:lnTo>
                    <a:pt x="1176" y="1263"/>
                  </a:lnTo>
                  <a:lnTo>
                    <a:pt x="1176" y="1579"/>
                  </a:lnTo>
                  <a:lnTo>
                    <a:pt x="1176" y="1895"/>
                  </a:lnTo>
                  <a:lnTo>
                    <a:pt x="2647" y="2526"/>
                  </a:lnTo>
                  <a:lnTo>
                    <a:pt x="2647" y="3053"/>
                  </a:lnTo>
                  <a:lnTo>
                    <a:pt x="2647" y="3368"/>
                  </a:lnTo>
                  <a:lnTo>
                    <a:pt x="4118" y="3895"/>
                  </a:lnTo>
                  <a:lnTo>
                    <a:pt x="4118" y="4316"/>
                  </a:lnTo>
                  <a:lnTo>
                    <a:pt x="4118" y="4737"/>
                  </a:lnTo>
                  <a:lnTo>
                    <a:pt x="5294" y="5158"/>
                  </a:lnTo>
                  <a:lnTo>
                    <a:pt x="5294" y="5579"/>
                  </a:lnTo>
                  <a:lnTo>
                    <a:pt x="5294" y="5895"/>
                  </a:lnTo>
                  <a:lnTo>
                    <a:pt x="6471" y="6421"/>
                  </a:lnTo>
                  <a:lnTo>
                    <a:pt x="6471" y="6737"/>
                  </a:lnTo>
                  <a:lnTo>
                    <a:pt x="6471" y="7158"/>
                  </a:lnTo>
                  <a:lnTo>
                    <a:pt x="6471" y="7579"/>
                  </a:lnTo>
                  <a:lnTo>
                    <a:pt x="7941" y="7895"/>
                  </a:lnTo>
                  <a:lnTo>
                    <a:pt x="7941" y="8632"/>
                  </a:lnTo>
                  <a:lnTo>
                    <a:pt x="7941" y="8947"/>
                  </a:lnTo>
                  <a:lnTo>
                    <a:pt x="9118" y="8947"/>
                  </a:lnTo>
                  <a:lnTo>
                    <a:pt x="9118" y="9368"/>
                  </a:lnTo>
                  <a:lnTo>
                    <a:pt x="9118" y="9684"/>
                  </a:lnTo>
                  <a:lnTo>
                    <a:pt x="9118" y="10211"/>
                  </a:lnTo>
                  <a:lnTo>
                    <a:pt x="10294" y="10632"/>
                  </a:lnTo>
                  <a:lnTo>
                    <a:pt x="10294" y="10947"/>
                  </a:lnTo>
                  <a:lnTo>
                    <a:pt x="10294" y="11474"/>
                  </a:lnTo>
                  <a:lnTo>
                    <a:pt x="10294" y="11895"/>
                  </a:lnTo>
                  <a:lnTo>
                    <a:pt x="11765" y="11895"/>
                  </a:lnTo>
                  <a:lnTo>
                    <a:pt x="11765" y="12316"/>
                  </a:lnTo>
                  <a:lnTo>
                    <a:pt x="11765" y="12737"/>
                  </a:lnTo>
                  <a:lnTo>
                    <a:pt x="11765" y="13053"/>
                  </a:lnTo>
                  <a:lnTo>
                    <a:pt x="13235" y="13053"/>
                  </a:lnTo>
                  <a:lnTo>
                    <a:pt x="13235" y="13684"/>
                  </a:lnTo>
                  <a:lnTo>
                    <a:pt x="13235" y="14000"/>
                  </a:lnTo>
                  <a:lnTo>
                    <a:pt x="13235" y="14526"/>
                  </a:lnTo>
                  <a:lnTo>
                    <a:pt x="14412" y="14526"/>
                  </a:lnTo>
                  <a:lnTo>
                    <a:pt x="14412" y="14737"/>
                  </a:lnTo>
                  <a:lnTo>
                    <a:pt x="14412" y="15263"/>
                  </a:lnTo>
                  <a:lnTo>
                    <a:pt x="14412" y="15684"/>
                  </a:lnTo>
                  <a:lnTo>
                    <a:pt x="15588" y="16105"/>
                  </a:lnTo>
                  <a:lnTo>
                    <a:pt x="15588" y="16526"/>
                  </a:lnTo>
                  <a:lnTo>
                    <a:pt x="15588" y="16947"/>
                  </a:lnTo>
                  <a:lnTo>
                    <a:pt x="16765" y="17368"/>
                  </a:lnTo>
                  <a:lnTo>
                    <a:pt x="16765" y="17895"/>
                  </a:lnTo>
                  <a:lnTo>
                    <a:pt x="16765" y="18211"/>
                  </a:lnTo>
                  <a:lnTo>
                    <a:pt x="18529" y="18632"/>
                  </a:lnTo>
                  <a:lnTo>
                    <a:pt x="18529" y="19158"/>
                  </a:lnTo>
                  <a:lnTo>
                    <a:pt x="18529" y="19579"/>
                  </a:lnTo>
                  <a:lnTo>
                    <a:pt x="19706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5" name="Freeform 37">
              <a:extLst>
                <a:ext uri="{FF2B5EF4-FFF2-40B4-BE49-F238E27FC236}">
                  <a16:creationId xmlns:a16="http://schemas.microsoft.com/office/drawing/2014/main" id="{A529A900-0D47-EA7E-6098-8887E01D2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" y="6458"/>
              <a:ext cx="191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26"/>
                  </a:lnTo>
                  <a:lnTo>
                    <a:pt x="0" y="737"/>
                  </a:lnTo>
                  <a:lnTo>
                    <a:pt x="1379" y="1263"/>
                  </a:lnTo>
                  <a:lnTo>
                    <a:pt x="1379" y="1579"/>
                  </a:lnTo>
                  <a:lnTo>
                    <a:pt x="1379" y="1895"/>
                  </a:lnTo>
                  <a:lnTo>
                    <a:pt x="2759" y="2526"/>
                  </a:lnTo>
                  <a:lnTo>
                    <a:pt x="2759" y="3053"/>
                  </a:lnTo>
                  <a:lnTo>
                    <a:pt x="2759" y="3368"/>
                  </a:lnTo>
                  <a:lnTo>
                    <a:pt x="2759" y="3895"/>
                  </a:lnTo>
                  <a:lnTo>
                    <a:pt x="4483" y="3895"/>
                  </a:lnTo>
                  <a:lnTo>
                    <a:pt x="4483" y="4316"/>
                  </a:lnTo>
                  <a:lnTo>
                    <a:pt x="4483" y="4737"/>
                  </a:lnTo>
                  <a:lnTo>
                    <a:pt x="4483" y="5158"/>
                  </a:lnTo>
                  <a:lnTo>
                    <a:pt x="5862" y="5579"/>
                  </a:lnTo>
                  <a:lnTo>
                    <a:pt x="5862" y="5895"/>
                  </a:lnTo>
                  <a:lnTo>
                    <a:pt x="5862" y="6421"/>
                  </a:lnTo>
                  <a:lnTo>
                    <a:pt x="5862" y="6737"/>
                  </a:lnTo>
                  <a:lnTo>
                    <a:pt x="7586" y="6737"/>
                  </a:lnTo>
                  <a:lnTo>
                    <a:pt x="7586" y="7158"/>
                  </a:lnTo>
                  <a:lnTo>
                    <a:pt x="7586" y="7579"/>
                  </a:lnTo>
                  <a:lnTo>
                    <a:pt x="7586" y="7895"/>
                  </a:lnTo>
                  <a:lnTo>
                    <a:pt x="8966" y="8632"/>
                  </a:lnTo>
                  <a:lnTo>
                    <a:pt x="8966" y="8947"/>
                  </a:lnTo>
                  <a:lnTo>
                    <a:pt x="8966" y="9368"/>
                  </a:lnTo>
                  <a:lnTo>
                    <a:pt x="8966" y="9684"/>
                  </a:lnTo>
                  <a:lnTo>
                    <a:pt x="10690" y="10211"/>
                  </a:lnTo>
                  <a:lnTo>
                    <a:pt x="10690" y="10632"/>
                  </a:lnTo>
                  <a:lnTo>
                    <a:pt x="10690" y="10947"/>
                  </a:lnTo>
                  <a:lnTo>
                    <a:pt x="12069" y="11474"/>
                  </a:lnTo>
                  <a:lnTo>
                    <a:pt x="12069" y="11895"/>
                  </a:lnTo>
                  <a:lnTo>
                    <a:pt x="12069" y="12316"/>
                  </a:lnTo>
                  <a:lnTo>
                    <a:pt x="12069" y="12737"/>
                  </a:lnTo>
                  <a:lnTo>
                    <a:pt x="13448" y="13053"/>
                  </a:lnTo>
                  <a:lnTo>
                    <a:pt x="13448" y="13684"/>
                  </a:lnTo>
                  <a:lnTo>
                    <a:pt x="13448" y="14000"/>
                  </a:lnTo>
                  <a:lnTo>
                    <a:pt x="14828" y="14526"/>
                  </a:lnTo>
                  <a:lnTo>
                    <a:pt x="14828" y="14737"/>
                  </a:lnTo>
                  <a:lnTo>
                    <a:pt x="14828" y="15263"/>
                  </a:lnTo>
                  <a:lnTo>
                    <a:pt x="14828" y="15684"/>
                  </a:lnTo>
                  <a:lnTo>
                    <a:pt x="16897" y="16105"/>
                  </a:lnTo>
                  <a:lnTo>
                    <a:pt x="16897" y="16526"/>
                  </a:lnTo>
                  <a:lnTo>
                    <a:pt x="16897" y="16947"/>
                  </a:lnTo>
                  <a:lnTo>
                    <a:pt x="18276" y="17368"/>
                  </a:lnTo>
                  <a:lnTo>
                    <a:pt x="18276" y="17895"/>
                  </a:lnTo>
                  <a:lnTo>
                    <a:pt x="18276" y="18211"/>
                  </a:lnTo>
                  <a:lnTo>
                    <a:pt x="19655" y="18632"/>
                  </a:lnTo>
                  <a:lnTo>
                    <a:pt x="19655" y="19158"/>
                  </a:lnTo>
                  <a:lnTo>
                    <a:pt x="19655" y="19579"/>
                  </a:lnTo>
                  <a:lnTo>
                    <a:pt x="19655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6" name="Freeform 38">
              <a:extLst>
                <a:ext uri="{FF2B5EF4-FFF2-40B4-BE49-F238E27FC236}">
                  <a16:creationId xmlns:a16="http://schemas.microsoft.com/office/drawing/2014/main" id="{E7B0AF9D-74BC-B46E-D2C2-05BDA400C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2" y="6458"/>
              <a:ext cx="178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26"/>
                  </a:lnTo>
                  <a:lnTo>
                    <a:pt x="0" y="737"/>
                  </a:lnTo>
                  <a:lnTo>
                    <a:pt x="0" y="1263"/>
                  </a:lnTo>
                  <a:lnTo>
                    <a:pt x="1481" y="1263"/>
                  </a:lnTo>
                  <a:lnTo>
                    <a:pt x="1481" y="1579"/>
                  </a:lnTo>
                  <a:lnTo>
                    <a:pt x="1481" y="1895"/>
                  </a:lnTo>
                  <a:lnTo>
                    <a:pt x="1481" y="2526"/>
                  </a:lnTo>
                  <a:lnTo>
                    <a:pt x="1481" y="3053"/>
                  </a:lnTo>
                  <a:lnTo>
                    <a:pt x="3704" y="3053"/>
                  </a:lnTo>
                  <a:lnTo>
                    <a:pt x="3704" y="3368"/>
                  </a:lnTo>
                  <a:lnTo>
                    <a:pt x="3704" y="3895"/>
                  </a:lnTo>
                  <a:lnTo>
                    <a:pt x="3704" y="4316"/>
                  </a:lnTo>
                  <a:lnTo>
                    <a:pt x="5185" y="4737"/>
                  </a:lnTo>
                  <a:lnTo>
                    <a:pt x="5185" y="5158"/>
                  </a:lnTo>
                  <a:lnTo>
                    <a:pt x="5185" y="5579"/>
                  </a:lnTo>
                  <a:lnTo>
                    <a:pt x="5185" y="5895"/>
                  </a:lnTo>
                  <a:lnTo>
                    <a:pt x="6667" y="5895"/>
                  </a:lnTo>
                  <a:lnTo>
                    <a:pt x="6667" y="6421"/>
                  </a:lnTo>
                  <a:lnTo>
                    <a:pt x="6667" y="6737"/>
                  </a:lnTo>
                  <a:lnTo>
                    <a:pt x="6667" y="7158"/>
                  </a:lnTo>
                  <a:lnTo>
                    <a:pt x="8148" y="7579"/>
                  </a:lnTo>
                  <a:lnTo>
                    <a:pt x="8148" y="7895"/>
                  </a:lnTo>
                  <a:lnTo>
                    <a:pt x="8148" y="8632"/>
                  </a:lnTo>
                  <a:lnTo>
                    <a:pt x="8148" y="8947"/>
                  </a:lnTo>
                  <a:lnTo>
                    <a:pt x="8148" y="9368"/>
                  </a:lnTo>
                  <a:lnTo>
                    <a:pt x="9630" y="9368"/>
                  </a:lnTo>
                  <a:lnTo>
                    <a:pt x="9630" y="9684"/>
                  </a:lnTo>
                  <a:lnTo>
                    <a:pt x="9630" y="10211"/>
                  </a:lnTo>
                  <a:lnTo>
                    <a:pt x="9630" y="10632"/>
                  </a:lnTo>
                  <a:lnTo>
                    <a:pt x="11481" y="10947"/>
                  </a:lnTo>
                  <a:lnTo>
                    <a:pt x="11481" y="11474"/>
                  </a:lnTo>
                  <a:lnTo>
                    <a:pt x="11481" y="11895"/>
                  </a:lnTo>
                  <a:lnTo>
                    <a:pt x="13333" y="12316"/>
                  </a:lnTo>
                  <a:lnTo>
                    <a:pt x="13333" y="12737"/>
                  </a:lnTo>
                  <a:lnTo>
                    <a:pt x="13333" y="13053"/>
                  </a:lnTo>
                  <a:lnTo>
                    <a:pt x="13333" y="13684"/>
                  </a:lnTo>
                  <a:lnTo>
                    <a:pt x="14815" y="14000"/>
                  </a:lnTo>
                  <a:lnTo>
                    <a:pt x="14815" y="14526"/>
                  </a:lnTo>
                  <a:lnTo>
                    <a:pt x="14815" y="14737"/>
                  </a:lnTo>
                  <a:lnTo>
                    <a:pt x="14815" y="15263"/>
                  </a:lnTo>
                  <a:lnTo>
                    <a:pt x="16296" y="15684"/>
                  </a:lnTo>
                  <a:lnTo>
                    <a:pt x="16296" y="16105"/>
                  </a:lnTo>
                  <a:lnTo>
                    <a:pt x="16296" y="16526"/>
                  </a:lnTo>
                  <a:lnTo>
                    <a:pt x="16296" y="16947"/>
                  </a:lnTo>
                  <a:lnTo>
                    <a:pt x="18148" y="17368"/>
                  </a:lnTo>
                  <a:lnTo>
                    <a:pt x="18148" y="17895"/>
                  </a:lnTo>
                  <a:lnTo>
                    <a:pt x="18148" y="18211"/>
                  </a:lnTo>
                  <a:lnTo>
                    <a:pt x="19630" y="18632"/>
                  </a:lnTo>
                  <a:lnTo>
                    <a:pt x="19630" y="19158"/>
                  </a:lnTo>
                  <a:lnTo>
                    <a:pt x="19630" y="19579"/>
                  </a:lnTo>
                  <a:lnTo>
                    <a:pt x="19630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7" name="Freeform 39">
              <a:extLst>
                <a:ext uri="{FF2B5EF4-FFF2-40B4-BE49-F238E27FC236}">
                  <a16:creationId xmlns:a16="http://schemas.microsoft.com/office/drawing/2014/main" id="{2527F55B-A6DD-A683-BAF5-FD4B9D31B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6" y="6458"/>
              <a:ext cx="165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26"/>
                  </a:lnTo>
                  <a:lnTo>
                    <a:pt x="0" y="737"/>
                  </a:lnTo>
                  <a:lnTo>
                    <a:pt x="0" y="1263"/>
                  </a:lnTo>
                  <a:lnTo>
                    <a:pt x="1600" y="1579"/>
                  </a:lnTo>
                  <a:lnTo>
                    <a:pt x="1600" y="1895"/>
                  </a:lnTo>
                  <a:lnTo>
                    <a:pt x="1600" y="2526"/>
                  </a:lnTo>
                  <a:lnTo>
                    <a:pt x="1600" y="3053"/>
                  </a:lnTo>
                  <a:lnTo>
                    <a:pt x="1600" y="3368"/>
                  </a:lnTo>
                  <a:lnTo>
                    <a:pt x="3600" y="3368"/>
                  </a:lnTo>
                  <a:lnTo>
                    <a:pt x="3600" y="3895"/>
                  </a:lnTo>
                  <a:lnTo>
                    <a:pt x="3600" y="4316"/>
                  </a:lnTo>
                  <a:lnTo>
                    <a:pt x="3600" y="4737"/>
                  </a:lnTo>
                  <a:lnTo>
                    <a:pt x="5200" y="5158"/>
                  </a:lnTo>
                  <a:lnTo>
                    <a:pt x="5200" y="5579"/>
                  </a:lnTo>
                  <a:lnTo>
                    <a:pt x="5200" y="5895"/>
                  </a:lnTo>
                  <a:lnTo>
                    <a:pt x="5200" y="6421"/>
                  </a:lnTo>
                  <a:lnTo>
                    <a:pt x="6800" y="6737"/>
                  </a:lnTo>
                  <a:lnTo>
                    <a:pt x="6800" y="7158"/>
                  </a:lnTo>
                  <a:lnTo>
                    <a:pt x="6800" y="7579"/>
                  </a:lnTo>
                  <a:lnTo>
                    <a:pt x="6800" y="7895"/>
                  </a:lnTo>
                  <a:lnTo>
                    <a:pt x="8800" y="8632"/>
                  </a:lnTo>
                  <a:lnTo>
                    <a:pt x="8800" y="8947"/>
                  </a:lnTo>
                  <a:lnTo>
                    <a:pt x="8800" y="9368"/>
                  </a:lnTo>
                  <a:lnTo>
                    <a:pt x="8800" y="9684"/>
                  </a:lnTo>
                  <a:lnTo>
                    <a:pt x="10800" y="10211"/>
                  </a:lnTo>
                  <a:lnTo>
                    <a:pt x="10800" y="10632"/>
                  </a:lnTo>
                  <a:lnTo>
                    <a:pt x="10800" y="10947"/>
                  </a:lnTo>
                  <a:lnTo>
                    <a:pt x="10800" y="11474"/>
                  </a:lnTo>
                  <a:lnTo>
                    <a:pt x="10800" y="11895"/>
                  </a:lnTo>
                  <a:lnTo>
                    <a:pt x="12400" y="11895"/>
                  </a:lnTo>
                  <a:lnTo>
                    <a:pt x="12400" y="12316"/>
                  </a:lnTo>
                  <a:lnTo>
                    <a:pt x="12400" y="12737"/>
                  </a:lnTo>
                  <a:lnTo>
                    <a:pt x="12400" y="13053"/>
                  </a:lnTo>
                  <a:lnTo>
                    <a:pt x="12400" y="13684"/>
                  </a:lnTo>
                  <a:lnTo>
                    <a:pt x="14000" y="13684"/>
                  </a:lnTo>
                  <a:lnTo>
                    <a:pt x="14000" y="14000"/>
                  </a:lnTo>
                  <a:lnTo>
                    <a:pt x="14000" y="14526"/>
                  </a:lnTo>
                  <a:lnTo>
                    <a:pt x="14000" y="14737"/>
                  </a:lnTo>
                  <a:lnTo>
                    <a:pt x="15600" y="15263"/>
                  </a:lnTo>
                  <a:lnTo>
                    <a:pt x="15600" y="15684"/>
                  </a:lnTo>
                  <a:lnTo>
                    <a:pt x="15600" y="16105"/>
                  </a:lnTo>
                  <a:lnTo>
                    <a:pt x="15600" y="16526"/>
                  </a:lnTo>
                  <a:lnTo>
                    <a:pt x="18000" y="16947"/>
                  </a:lnTo>
                  <a:lnTo>
                    <a:pt x="18000" y="17368"/>
                  </a:lnTo>
                  <a:lnTo>
                    <a:pt x="18000" y="17895"/>
                  </a:lnTo>
                  <a:lnTo>
                    <a:pt x="18000" y="18211"/>
                  </a:lnTo>
                  <a:lnTo>
                    <a:pt x="19600" y="18632"/>
                  </a:lnTo>
                  <a:lnTo>
                    <a:pt x="19600" y="19158"/>
                  </a:lnTo>
                  <a:lnTo>
                    <a:pt x="19600" y="19579"/>
                  </a:lnTo>
                  <a:lnTo>
                    <a:pt x="19600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8" name="Freeform 40">
              <a:extLst>
                <a:ext uri="{FF2B5EF4-FFF2-40B4-BE49-F238E27FC236}">
                  <a16:creationId xmlns:a16="http://schemas.microsoft.com/office/drawing/2014/main" id="{99A7EB58-1ED5-0ED2-309E-404BCDFE6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7" y="6458"/>
              <a:ext cx="152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26"/>
                  </a:lnTo>
                  <a:lnTo>
                    <a:pt x="0" y="737"/>
                  </a:lnTo>
                  <a:lnTo>
                    <a:pt x="0" y="1263"/>
                  </a:lnTo>
                  <a:lnTo>
                    <a:pt x="0" y="1579"/>
                  </a:lnTo>
                  <a:lnTo>
                    <a:pt x="2174" y="1895"/>
                  </a:lnTo>
                  <a:lnTo>
                    <a:pt x="2174" y="2526"/>
                  </a:lnTo>
                  <a:lnTo>
                    <a:pt x="2174" y="3053"/>
                  </a:lnTo>
                  <a:lnTo>
                    <a:pt x="2174" y="3368"/>
                  </a:lnTo>
                  <a:lnTo>
                    <a:pt x="4348" y="3895"/>
                  </a:lnTo>
                  <a:lnTo>
                    <a:pt x="4348" y="4316"/>
                  </a:lnTo>
                  <a:lnTo>
                    <a:pt x="4348" y="4737"/>
                  </a:lnTo>
                  <a:lnTo>
                    <a:pt x="4348" y="5158"/>
                  </a:lnTo>
                  <a:lnTo>
                    <a:pt x="6087" y="5579"/>
                  </a:lnTo>
                  <a:lnTo>
                    <a:pt x="6087" y="5895"/>
                  </a:lnTo>
                  <a:lnTo>
                    <a:pt x="6087" y="6421"/>
                  </a:lnTo>
                  <a:lnTo>
                    <a:pt x="6087" y="6737"/>
                  </a:lnTo>
                  <a:lnTo>
                    <a:pt x="6087" y="7158"/>
                  </a:lnTo>
                  <a:lnTo>
                    <a:pt x="7826" y="7158"/>
                  </a:lnTo>
                  <a:lnTo>
                    <a:pt x="7826" y="7579"/>
                  </a:lnTo>
                  <a:lnTo>
                    <a:pt x="7826" y="7895"/>
                  </a:lnTo>
                  <a:lnTo>
                    <a:pt x="7826" y="8632"/>
                  </a:lnTo>
                  <a:lnTo>
                    <a:pt x="7826" y="8947"/>
                  </a:lnTo>
                  <a:lnTo>
                    <a:pt x="7826" y="9368"/>
                  </a:lnTo>
                  <a:lnTo>
                    <a:pt x="9565" y="9368"/>
                  </a:lnTo>
                  <a:lnTo>
                    <a:pt x="9565" y="9684"/>
                  </a:lnTo>
                  <a:lnTo>
                    <a:pt x="9565" y="10211"/>
                  </a:lnTo>
                  <a:lnTo>
                    <a:pt x="9565" y="10632"/>
                  </a:lnTo>
                  <a:lnTo>
                    <a:pt x="11739" y="10947"/>
                  </a:lnTo>
                  <a:lnTo>
                    <a:pt x="11739" y="11474"/>
                  </a:lnTo>
                  <a:lnTo>
                    <a:pt x="11739" y="11895"/>
                  </a:lnTo>
                  <a:lnTo>
                    <a:pt x="11739" y="12316"/>
                  </a:lnTo>
                  <a:lnTo>
                    <a:pt x="11739" y="12737"/>
                  </a:lnTo>
                  <a:lnTo>
                    <a:pt x="13913" y="13053"/>
                  </a:lnTo>
                  <a:lnTo>
                    <a:pt x="13913" y="13684"/>
                  </a:lnTo>
                  <a:lnTo>
                    <a:pt x="13913" y="14000"/>
                  </a:lnTo>
                  <a:lnTo>
                    <a:pt x="13913" y="14526"/>
                  </a:lnTo>
                  <a:lnTo>
                    <a:pt x="13913" y="14737"/>
                  </a:lnTo>
                  <a:lnTo>
                    <a:pt x="15652" y="14737"/>
                  </a:lnTo>
                  <a:lnTo>
                    <a:pt x="15652" y="15263"/>
                  </a:lnTo>
                  <a:lnTo>
                    <a:pt x="15652" y="15684"/>
                  </a:lnTo>
                  <a:lnTo>
                    <a:pt x="15652" y="16105"/>
                  </a:lnTo>
                  <a:lnTo>
                    <a:pt x="15652" y="16526"/>
                  </a:lnTo>
                  <a:lnTo>
                    <a:pt x="17826" y="16526"/>
                  </a:lnTo>
                  <a:lnTo>
                    <a:pt x="17826" y="16947"/>
                  </a:lnTo>
                  <a:lnTo>
                    <a:pt x="17826" y="17368"/>
                  </a:lnTo>
                  <a:lnTo>
                    <a:pt x="17826" y="17895"/>
                  </a:lnTo>
                  <a:lnTo>
                    <a:pt x="17826" y="18211"/>
                  </a:lnTo>
                  <a:lnTo>
                    <a:pt x="19565" y="18632"/>
                  </a:lnTo>
                  <a:lnTo>
                    <a:pt x="19565" y="19158"/>
                  </a:lnTo>
                  <a:lnTo>
                    <a:pt x="19565" y="19579"/>
                  </a:lnTo>
                  <a:lnTo>
                    <a:pt x="19565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9" name="Freeform 41">
              <a:extLst>
                <a:ext uri="{FF2B5EF4-FFF2-40B4-BE49-F238E27FC236}">
                  <a16:creationId xmlns:a16="http://schemas.microsoft.com/office/drawing/2014/main" id="{3FFA9E0A-B385-E4DD-5715-A8C6397DC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1" y="6458"/>
              <a:ext cx="136" cy="359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13"/>
                  </a:lnTo>
                  <a:lnTo>
                    <a:pt x="0" y="718"/>
                  </a:lnTo>
                  <a:lnTo>
                    <a:pt x="0" y="1231"/>
                  </a:lnTo>
                  <a:lnTo>
                    <a:pt x="0" y="1538"/>
                  </a:lnTo>
                  <a:lnTo>
                    <a:pt x="1951" y="1949"/>
                  </a:lnTo>
                  <a:lnTo>
                    <a:pt x="1951" y="2462"/>
                  </a:lnTo>
                  <a:lnTo>
                    <a:pt x="1951" y="3077"/>
                  </a:lnTo>
                  <a:lnTo>
                    <a:pt x="1951" y="3487"/>
                  </a:lnTo>
                  <a:lnTo>
                    <a:pt x="1951" y="3795"/>
                  </a:lnTo>
                  <a:lnTo>
                    <a:pt x="3902" y="4205"/>
                  </a:lnTo>
                  <a:lnTo>
                    <a:pt x="3902" y="4615"/>
                  </a:lnTo>
                  <a:lnTo>
                    <a:pt x="3902" y="5026"/>
                  </a:lnTo>
                  <a:lnTo>
                    <a:pt x="3902" y="5538"/>
                  </a:lnTo>
                  <a:lnTo>
                    <a:pt x="3902" y="5744"/>
                  </a:lnTo>
                  <a:lnTo>
                    <a:pt x="6341" y="6256"/>
                  </a:lnTo>
                  <a:lnTo>
                    <a:pt x="6341" y="6564"/>
                  </a:lnTo>
                  <a:lnTo>
                    <a:pt x="6341" y="7077"/>
                  </a:lnTo>
                  <a:lnTo>
                    <a:pt x="6341" y="7487"/>
                  </a:lnTo>
                  <a:lnTo>
                    <a:pt x="6341" y="7692"/>
                  </a:lnTo>
                  <a:lnTo>
                    <a:pt x="8780" y="8410"/>
                  </a:lnTo>
                  <a:lnTo>
                    <a:pt x="8780" y="8821"/>
                  </a:lnTo>
                  <a:lnTo>
                    <a:pt x="8780" y="9128"/>
                  </a:lnTo>
                  <a:lnTo>
                    <a:pt x="8780" y="9641"/>
                  </a:lnTo>
                  <a:lnTo>
                    <a:pt x="8780" y="10051"/>
                  </a:lnTo>
                  <a:lnTo>
                    <a:pt x="10732" y="10462"/>
                  </a:lnTo>
                  <a:lnTo>
                    <a:pt x="10732" y="10872"/>
                  </a:lnTo>
                  <a:lnTo>
                    <a:pt x="10732" y="11282"/>
                  </a:lnTo>
                  <a:lnTo>
                    <a:pt x="10732" y="11692"/>
                  </a:lnTo>
                  <a:lnTo>
                    <a:pt x="10732" y="12000"/>
                  </a:lnTo>
                  <a:lnTo>
                    <a:pt x="12683" y="12000"/>
                  </a:lnTo>
                  <a:lnTo>
                    <a:pt x="12683" y="12513"/>
                  </a:lnTo>
                  <a:lnTo>
                    <a:pt x="12683" y="12821"/>
                  </a:lnTo>
                  <a:lnTo>
                    <a:pt x="12683" y="13436"/>
                  </a:lnTo>
                  <a:lnTo>
                    <a:pt x="12683" y="13744"/>
                  </a:lnTo>
                  <a:lnTo>
                    <a:pt x="14634" y="14256"/>
                  </a:lnTo>
                  <a:lnTo>
                    <a:pt x="14634" y="14462"/>
                  </a:lnTo>
                  <a:lnTo>
                    <a:pt x="14634" y="14974"/>
                  </a:lnTo>
                  <a:lnTo>
                    <a:pt x="14634" y="15385"/>
                  </a:lnTo>
                  <a:lnTo>
                    <a:pt x="14634" y="15795"/>
                  </a:lnTo>
                  <a:lnTo>
                    <a:pt x="17073" y="16205"/>
                  </a:lnTo>
                  <a:lnTo>
                    <a:pt x="17073" y="16718"/>
                  </a:lnTo>
                  <a:lnTo>
                    <a:pt x="17073" y="17026"/>
                  </a:lnTo>
                  <a:lnTo>
                    <a:pt x="17073" y="17436"/>
                  </a:lnTo>
                  <a:lnTo>
                    <a:pt x="17073" y="17846"/>
                  </a:lnTo>
                  <a:lnTo>
                    <a:pt x="19512" y="17846"/>
                  </a:lnTo>
                  <a:lnTo>
                    <a:pt x="19512" y="18154"/>
                  </a:lnTo>
                  <a:lnTo>
                    <a:pt x="19512" y="18872"/>
                  </a:lnTo>
                  <a:lnTo>
                    <a:pt x="19512" y="19179"/>
                  </a:lnTo>
                  <a:lnTo>
                    <a:pt x="19512" y="19590"/>
                  </a:lnTo>
                  <a:lnTo>
                    <a:pt x="19512" y="198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0" name="Freeform 42">
              <a:extLst>
                <a:ext uri="{FF2B5EF4-FFF2-40B4-BE49-F238E27FC236}">
                  <a16:creationId xmlns:a16="http://schemas.microsoft.com/office/drawing/2014/main" id="{84A03333-6450-752E-47C6-85D92CF4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5" y="6458"/>
              <a:ext cx="119" cy="359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13"/>
                  </a:lnTo>
                  <a:lnTo>
                    <a:pt x="0" y="718"/>
                  </a:lnTo>
                  <a:lnTo>
                    <a:pt x="0" y="1231"/>
                  </a:lnTo>
                  <a:lnTo>
                    <a:pt x="0" y="1538"/>
                  </a:lnTo>
                  <a:lnTo>
                    <a:pt x="0" y="1949"/>
                  </a:lnTo>
                  <a:lnTo>
                    <a:pt x="2222" y="2462"/>
                  </a:lnTo>
                  <a:lnTo>
                    <a:pt x="2222" y="3077"/>
                  </a:lnTo>
                  <a:lnTo>
                    <a:pt x="2222" y="3487"/>
                  </a:lnTo>
                  <a:lnTo>
                    <a:pt x="2222" y="3795"/>
                  </a:lnTo>
                  <a:lnTo>
                    <a:pt x="2222" y="4205"/>
                  </a:lnTo>
                  <a:lnTo>
                    <a:pt x="4444" y="4615"/>
                  </a:lnTo>
                  <a:lnTo>
                    <a:pt x="4444" y="5026"/>
                  </a:lnTo>
                  <a:lnTo>
                    <a:pt x="4444" y="5538"/>
                  </a:lnTo>
                  <a:lnTo>
                    <a:pt x="4444" y="5744"/>
                  </a:lnTo>
                  <a:lnTo>
                    <a:pt x="4444" y="6256"/>
                  </a:lnTo>
                  <a:lnTo>
                    <a:pt x="4444" y="6564"/>
                  </a:lnTo>
                  <a:lnTo>
                    <a:pt x="7222" y="7077"/>
                  </a:lnTo>
                  <a:lnTo>
                    <a:pt x="7222" y="7487"/>
                  </a:lnTo>
                  <a:lnTo>
                    <a:pt x="7222" y="7692"/>
                  </a:lnTo>
                  <a:lnTo>
                    <a:pt x="7222" y="8410"/>
                  </a:lnTo>
                  <a:lnTo>
                    <a:pt x="7222" y="8821"/>
                  </a:lnTo>
                  <a:lnTo>
                    <a:pt x="9444" y="9128"/>
                  </a:lnTo>
                  <a:lnTo>
                    <a:pt x="9444" y="9641"/>
                  </a:lnTo>
                  <a:lnTo>
                    <a:pt x="9444" y="10051"/>
                  </a:lnTo>
                  <a:lnTo>
                    <a:pt x="9444" y="10462"/>
                  </a:lnTo>
                  <a:lnTo>
                    <a:pt x="9444" y="10872"/>
                  </a:lnTo>
                  <a:lnTo>
                    <a:pt x="11667" y="11282"/>
                  </a:lnTo>
                  <a:lnTo>
                    <a:pt x="11667" y="11692"/>
                  </a:lnTo>
                  <a:lnTo>
                    <a:pt x="11667" y="12000"/>
                  </a:lnTo>
                  <a:lnTo>
                    <a:pt x="11667" y="12513"/>
                  </a:lnTo>
                  <a:lnTo>
                    <a:pt x="11667" y="12821"/>
                  </a:lnTo>
                  <a:lnTo>
                    <a:pt x="11667" y="13436"/>
                  </a:lnTo>
                  <a:lnTo>
                    <a:pt x="14444" y="13436"/>
                  </a:lnTo>
                  <a:lnTo>
                    <a:pt x="14444" y="13744"/>
                  </a:lnTo>
                  <a:lnTo>
                    <a:pt x="14444" y="14256"/>
                  </a:lnTo>
                  <a:lnTo>
                    <a:pt x="14444" y="14462"/>
                  </a:lnTo>
                  <a:lnTo>
                    <a:pt x="14444" y="14974"/>
                  </a:lnTo>
                  <a:lnTo>
                    <a:pt x="14444" y="15385"/>
                  </a:lnTo>
                  <a:lnTo>
                    <a:pt x="17222" y="15795"/>
                  </a:lnTo>
                  <a:lnTo>
                    <a:pt x="17222" y="16205"/>
                  </a:lnTo>
                  <a:lnTo>
                    <a:pt x="17222" y="16718"/>
                  </a:lnTo>
                  <a:lnTo>
                    <a:pt x="17222" y="17026"/>
                  </a:lnTo>
                  <a:lnTo>
                    <a:pt x="17222" y="17436"/>
                  </a:lnTo>
                  <a:lnTo>
                    <a:pt x="17222" y="17846"/>
                  </a:lnTo>
                  <a:lnTo>
                    <a:pt x="19444" y="18154"/>
                  </a:lnTo>
                  <a:lnTo>
                    <a:pt x="19444" y="18872"/>
                  </a:lnTo>
                  <a:lnTo>
                    <a:pt x="19444" y="19179"/>
                  </a:lnTo>
                  <a:lnTo>
                    <a:pt x="19444" y="19590"/>
                  </a:lnTo>
                  <a:lnTo>
                    <a:pt x="19444" y="198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1" name="Freeform 43">
              <a:extLst>
                <a:ext uri="{FF2B5EF4-FFF2-40B4-BE49-F238E27FC236}">
                  <a16:creationId xmlns:a16="http://schemas.microsoft.com/office/drawing/2014/main" id="{1BBFA3AA-A9FA-66F5-F6D8-EDCE209E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" y="6458"/>
              <a:ext cx="106" cy="359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13"/>
                  </a:lnTo>
                  <a:lnTo>
                    <a:pt x="0" y="718"/>
                  </a:lnTo>
                  <a:lnTo>
                    <a:pt x="0" y="1231"/>
                  </a:lnTo>
                  <a:lnTo>
                    <a:pt x="0" y="1538"/>
                  </a:lnTo>
                  <a:lnTo>
                    <a:pt x="0" y="1949"/>
                  </a:lnTo>
                  <a:lnTo>
                    <a:pt x="0" y="2462"/>
                  </a:lnTo>
                  <a:lnTo>
                    <a:pt x="2500" y="2462"/>
                  </a:lnTo>
                  <a:lnTo>
                    <a:pt x="2500" y="3077"/>
                  </a:lnTo>
                  <a:lnTo>
                    <a:pt x="2500" y="3487"/>
                  </a:lnTo>
                  <a:lnTo>
                    <a:pt x="2500" y="3795"/>
                  </a:lnTo>
                  <a:lnTo>
                    <a:pt x="2500" y="4205"/>
                  </a:lnTo>
                  <a:lnTo>
                    <a:pt x="2500" y="4615"/>
                  </a:lnTo>
                  <a:lnTo>
                    <a:pt x="2500" y="5026"/>
                  </a:lnTo>
                  <a:lnTo>
                    <a:pt x="5625" y="5538"/>
                  </a:lnTo>
                  <a:lnTo>
                    <a:pt x="5625" y="5744"/>
                  </a:lnTo>
                  <a:lnTo>
                    <a:pt x="5625" y="6256"/>
                  </a:lnTo>
                  <a:lnTo>
                    <a:pt x="5625" y="6564"/>
                  </a:lnTo>
                  <a:lnTo>
                    <a:pt x="5625" y="7077"/>
                  </a:lnTo>
                  <a:lnTo>
                    <a:pt x="5625" y="7487"/>
                  </a:lnTo>
                  <a:lnTo>
                    <a:pt x="8750" y="7487"/>
                  </a:lnTo>
                  <a:lnTo>
                    <a:pt x="8750" y="7692"/>
                  </a:lnTo>
                  <a:lnTo>
                    <a:pt x="8750" y="8410"/>
                  </a:lnTo>
                  <a:lnTo>
                    <a:pt x="8750" y="8821"/>
                  </a:lnTo>
                  <a:lnTo>
                    <a:pt x="8750" y="9128"/>
                  </a:lnTo>
                  <a:lnTo>
                    <a:pt x="8750" y="9641"/>
                  </a:lnTo>
                  <a:lnTo>
                    <a:pt x="8750" y="10051"/>
                  </a:lnTo>
                  <a:lnTo>
                    <a:pt x="11250" y="10462"/>
                  </a:lnTo>
                  <a:lnTo>
                    <a:pt x="11250" y="10872"/>
                  </a:lnTo>
                  <a:lnTo>
                    <a:pt x="11250" y="11282"/>
                  </a:lnTo>
                  <a:lnTo>
                    <a:pt x="11250" y="11692"/>
                  </a:lnTo>
                  <a:lnTo>
                    <a:pt x="11250" y="12000"/>
                  </a:lnTo>
                  <a:lnTo>
                    <a:pt x="11250" y="12513"/>
                  </a:lnTo>
                  <a:lnTo>
                    <a:pt x="13750" y="12821"/>
                  </a:lnTo>
                  <a:lnTo>
                    <a:pt x="13750" y="13436"/>
                  </a:lnTo>
                  <a:lnTo>
                    <a:pt x="13750" y="13744"/>
                  </a:lnTo>
                  <a:lnTo>
                    <a:pt x="13750" y="14256"/>
                  </a:lnTo>
                  <a:lnTo>
                    <a:pt x="13750" y="14462"/>
                  </a:lnTo>
                  <a:lnTo>
                    <a:pt x="13750" y="14974"/>
                  </a:lnTo>
                  <a:lnTo>
                    <a:pt x="16875" y="14974"/>
                  </a:lnTo>
                  <a:lnTo>
                    <a:pt x="16875" y="15385"/>
                  </a:lnTo>
                  <a:lnTo>
                    <a:pt x="16875" y="15795"/>
                  </a:lnTo>
                  <a:lnTo>
                    <a:pt x="16875" y="16205"/>
                  </a:lnTo>
                  <a:lnTo>
                    <a:pt x="16875" y="16718"/>
                  </a:lnTo>
                  <a:lnTo>
                    <a:pt x="16875" y="17026"/>
                  </a:lnTo>
                  <a:lnTo>
                    <a:pt x="16875" y="17436"/>
                  </a:lnTo>
                  <a:lnTo>
                    <a:pt x="19375" y="17846"/>
                  </a:lnTo>
                  <a:lnTo>
                    <a:pt x="19375" y="18154"/>
                  </a:lnTo>
                  <a:lnTo>
                    <a:pt x="19375" y="18872"/>
                  </a:lnTo>
                  <a:lnTo>
                    <a:pt x="19375" y="19179"/>
                  </a:lnTo>
                  <a:lnTo>
                    <a:pt x="19375" y="19590"/>
                  </a:lnTo>
                  <a:lnTo>
                    <a:pt x="19375" y="198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2" name="Freeform 44">
              <a:extLst>
                <a:ext uri="{FF2B5EF4-FFF2-40B4-BE49-F238E27FC236}">
                  <a16:creationId xmlns:a16="http://schemas.microsoft.com/office/drawing/2014/main" id="{6BA220F5-F99A-226B-728D-ADFDA668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" y="6458"/>
              <a:ext cx="92" cy="359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13"/>
                  </a:lnTo>
                  <a:lnTo>
                    <a:pt x="0" y="718"/>
                  </a:lnTo>
                  <a:lnTo>
                    <a:pt x="0" y="1231"/>
                  </a:lnTo>
                  <a:lnTo>
                    <a:pt x="0" y="1538"/>
                  </a:lnTo>
                  <a:lnTo>
                    <a:pt x="0" y="1949"/>
                  </a:lnTo>
                  <a:lnTo>
                    <a:pt x="0" y="2462"/>
                  </a:lnTo>
                  <a:lnTo>
                    <a:pt x="0" y="3077"/>
                  </a:lnTo>
                  <a:lnTo>
                    <a:pt x="2857" y="3487"/>
                  </a:lnTo>
                  <a:lnTo>
                    <a:pt x="2857" y="3795"/>
                  </a:lnTo>
                  <a:lnTo>
                    <a:pt x="2857" y="4205"/>
                  </a:lnTo>
                  <a:lnTo>
                    <a:pt x="2857" y="4615"/>
                  </a:lnTo>
                  <a:lnTo>
                    <a:pt x="2857" y="5026"/>
                  </a:lnTo>
                  <a:lnTo>
                    <a:pt x="2857" y="5538"/>
                  </a:lnTo>
                  <a:lnTo>
                    <a:pt x="6429" y="5744"/>
                  </a:lnTo>
                  <a:lnTo>
                    <a:pt x="6429" y="6256"/>
                  </a:lnTo>
                  <a:lnTo>
                    <a:pt x="6429" y="6564"/>
                  </a:lnTo>
                  <a:lnTo>
                    <a:pt x="6429" y="7077"/>
                  </a:lnTo>
                  <a:lnTo>
                    <a:pt x="6429" y="7487"/>
                  </a:lnTo>
                  <a:lnTo>
                    <a:pt x="6429" y="7692"/>
                  </a:lnTo>
                  <a:lnTo>
                    <a:pt x="6429" y="8410"/>
                  </a:lnTo>
                  <a:lnTo>
                    <a:pt x="6429" y="8821"/>
                  </a:lnTo>
                  <a:lnTo>
                    <a:pt x="9286" y="8821"/>
                  </a:lnTo>
                  <a:lnTo>
                    <a:pt x="9286" y="9128"/>
                  </a:lnTo>
                  <a:lnTo>
                    <a:pt x="9286" y="9641"/>
                  </a:lnTo>
                  <a:lnTo>
                    <a:pt x="9286" y="10051"/>
                  </a:lnTo>
                  <a:lnTo>
                    <a:pt x="9286" y="10462"/>
                  </a:lnTo>
                  <a:lnTo>
                    <a:pt x="9286" y="10872"/>
                  </a:lnTo>
                  <a:lnTo>
                    <a:pt x="9286" y="11282"/>
                  </a:lnTo>
                  <a:lnTo>
                    <a:pt x="12143" y="11692"/>
                  </a:lnTo>
                  <a:lnTo>
                    <a:pt x="12143" y="12000"/>
                  </a:lnTo>
                  <a:lnTo>
                    <a:pt x="12143" y="12513"/>
                  </a:lnTo>
                  <a:lnTo>
                    <a:pt x="12143" y="12821"/>
                  </a:lnTo>
                  <a:lnTo>
                    <a:pt x="12143" y="13436"/>
                  </a:lnTo>
                  <a:lnTo>
                    <a:pt x="12143" y="13744"/>
                  </a:lnTo>
                  <a:lnTo>
                    <a:pt x="12143" y="14256"/>
                  </a:lnTo>
                  <a:lnTo>
                    <a:pt x="16429" y="14462"/>
                  </a:lnTo>
                  <a:lnTo>
                    <a:pt x="16429" y="14974"/>
                  </a:lnTo>
                  <a:lnTo>
                    <a:pt x="16429" y="15385"/>
                  </a:lnTo>
                  <a:lnTo>
                    <a:pt x="16429" y="15795"/>
                  </a:lnTo>
                  <a:lnTo>
                    <a:pt x="16429" y="16205"/>
                  </a:lnTo>
                  <a:lnTo>
                    <a:pt x="16429" y="16718"/>
                  </a:lnTo>
                  <a:lnTo>
                    <a:pt x="16429" y="17026"/>
                  </a:lnTo>
                  <a:lnTo>
                    <a:pt x="19286" y="17436"/>
                  </a:lnTo>
                  <a:lnTo>
                    <a:pt x="19286" y="17846"/>
                  </a:lnTo>
                  <a:lnTo>
                    <a:pt x="19286" y="18154"/>
                  </a:lnTo>
                  <a:lnTo>
                    <a:pt x="19286" y="18872"/>
                  </a:lnTo>
                  <a:lnTo>
                    <a:pt x="19286" y="19179"/>
                  </a:lnTo>
                  <a:lnTo>
                    <a:pt x="19286" y="19590"/>
                  </a:lnTo>
                  <a:lnTo>
                    <a:pt x="19286" y="198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3" name="Freeform 45">
              <a:extLst>
                <a:ext uri="{FF2B5EF4-FFF2-40B4-BE49-F238E27FC236}">
                  <a16:creationId xmlns:a16="http://schemas.microsoft.com/office/drawing/2014/main" id="{C1DB7517-F040-CA76-5F91-AC73B2167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2" y="6458"/>
              <a:ext cx="76" cy="359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13"/>
                  </a:lnTo>
                  <a:lnTo>
                    <a:pt x="0" y="718"/>
                  </a:lnTo>
                  <a:lnTo>
                    <a:pt x="0" y="1231"/>
                  </a:lnTo>
                  <a:lnTo>
                    <a:pt x="0" y="1538"/>
                  </a:lnTo>
                  <a:lnTo>
                    <a:pt x="0" y="1949"/>
                  </a:lnTo>
                  <a:lnTo>
                    <a:pt x="0" y="2462"/>
                  </a:lnTo>
                  <a:lnTo>
                    <a:pt x="0" y="3077"/>
                  </a:lnTo>
                  <a:lnTo>
                    <a:pt x="0" y="3487"/>
                  </a:lnTo>
                  <a:lnTo>
                    <a:pt x="3478" y="3795"/>
                  </a:lnTo>
                  <a:lnTo>
                    <a:pt x="3478" y="4205"/>
                  </a:lnTo>
                  <a:lnTo>
                    <a:pt x="3478" y="4615"/>
                  </a:lnTo>
                  <a:lnTo>
                    <a:pt x="3478" y="5026"/>
                  </a:lnTo>
                  <a:lnTo>
                    <a:pt x="3478" y="5538"/>
                  </a:lnTo>
                  <a:lnTo>
                    <a:pt x="3478" y="5744"/>
                  </a:lnTo>
                  <a:lnTo>
                    <a:pt x="3478" y="6256"/>
                  </a:lnTo>
                  <a:lnTo>
                    <a:pt x="3478" y="6564"/>
                  </a:lnTo>
                  <a:lnTo>
                    <a:pt x="7826" y="6564"/>
                  </a:lnTo>
                  <a:lnTo>
                    <a:pt x="7826" y="7077"/>
                  </a:lnTo>
                  <a:lnTo>
                    <a:pt x="7826" y="7487"/>
                  </a:lnTo>
                  <a:lnTo>
                    <a:pt x="7826" y="7692"/>
                  </a:lnTo>
                  <a:lnTo>
                    <a:pt x="7826" y="8410"/>
                  </a:lnTo>
                  <a:lnTo>
                    <a:pt x="7826" y="8821"/>
                  </a:lnTo>
                  <a:lnTo>
                    <a:pt x="7826" y="9128"/>
                  </a:lnTo>
                  <a:lnTo>
                    <a:pt x="7826" y="9641"/>
                  </a:lnTo>
                  <a:lnTo>
                    <a:pt x="7826" y="10051"/>
                  </a:lnTo>
                  <a:lnTo>
                    <a:pt x="12174" y="10051"/>
                  </a:lnTo>
                  <a:lnTo>
                    <a:pt x="12174" y="10462"/>
                  </a:lnTo>
                  <a:lnTo>
                    <a:pt x="12174" y="10872"/>
                  </a:lnTo>
                  <a:lnTo>
                    <a:pt x="12174" y="11282"/>
                  </a:lnTo>
                  <a:lnTo>
                    <a:pt x="12174" y="11692"/>
                  </a:lnTo>
                  <a:lnTo>
                    <a:pt x="12174" y="12000"/>
                  </a:lnTo>
                  <a:lnTo>
                    <a:pt x="12174" y="12513"/>
                  </a:lnTo>
                  <a:lnTo>
                    <a:pt x="12174" y="12821"/>
                  </a:lnTo>
                  <a:lnTo>
                    <a:pt x="12174" y="13436"/>
                  </a:lnTo>
                  <a:lnTo>
                    <a:pt x="15652" y="13744"/>
                  </a:lnTo>
                  <a:lnTo>
                    <a:pt x="15652" y="14256"/>
                  </a:lnTo>
                  <a:lnTo>
                    <a:pt x="15652" y="14462"/>
                  </a:lnTo>
                  <a:lnTo>
                    <a:pt x="15652" y="14974"/>
                  </a:lnTo>
                  <a:lnTo>
                    <a:pt x="15652" y="15385"/>
                  </a:lnTo>
                  <a:lnTo>
                    <a:pt x="15652" y="15795"/>
                  </a:lnTo>
                  <a:lnTo>
                    <a:pt x="15652" y="16205"/>
                  </a:lnTo>
                  <a:lnTo>
                    <a:pt x="15652" y="16718"/>
                  </a:lnTo>
                  <a:lnTo>
                    <a:pt x="19130" y="16718"/>
                  </a:lnTo>
                  <a:lnTo>
                    <a:pt x="19130" y="17026"/>
                  </a:lnTo>
                  <a:lnTo>
                    <a:pt x="19130" y="17436"/>
                  </a:lnTo>
                  <a:lnTo>
                    <a:pt x="19130" y="17846"/>
                  </a:lnTo>
                  <a:lnTo>
                    <a:pt x="19130" y="18154"/>
                  </a:lnTo>
                  <a:lnTo>
                    <a:pt x="19130" y="18872"/>
                  </a:lnTo>
                  <a:lnTo>
                    <a:pt x="19130" y="19179"/>
                  </a:lnTo>
                  <a:lnTo>
                    <a:pt x="19130" y="19590"/>
                  </a:lnTo>
                  <a:lnTo>
                    <a:pt x="19130" y="198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4" name="Freeform 46">
              <a:extLst>
                <a:ext uri="{FF2B5EF4-FFF2-40B4-BE49-F238E27FC236}">
                  <a16:creationId xmlns:a16="http://schemas.microsoft.com/office/drawing/2014/main" id="{5E7D3E30-C677-9168-73D8-E4BADBD12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6" y="6550"/>
              <a:ext cx="76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26"/>
                  </a:lnTo>
                  <a:lnTo>
                    <a:pt x="0" y="842"/>
                  </a:lnTo>
                  <a:lnTo>
                    <a:pt x="0" y="1263"/>
                  </a:lnTo>
                  <a:lnTo>
                    <a:pt x="0" y="1579"/>
                  </a:lnTo>
                  <a:lnTo>
                    <a:pt x="0" y="1895"/>
                  </a:lnTo>
                  <a:lnTo>
                    <a:pt x="0" y="2737"/>
                  </a:lnTo>
                  <a:lnTo>
                    <a:pt x="0" y="3053"/>
                  </a:lnTo>
                  <a:lnTo>
                    <a:pt x="0" y="3368"/>
                  </a:lnTo>
                  <a:lnTo>
                    <a:pt x="3478" y="3895"/>
                  </a:lnTo>
                  <a:lnTo>
                    <a:pt x="3478" y="4421"/>
                  </a:lnTo>
                  <a:lnTo>
                    <a:pt x="3478" y="4737"/>
                  </a:lnTo>
                  <a:lnTo>
                    <a:pt x="3478" y="5158"/>
                  </a:lnTo>
                  <a:lnTo>
                    <a:pt x="3478" y="5579"/>
                  </a:lnTo>
                  <a:lnTo>
                    <a:pt x="3478" y="5895"/>
                  </a:lnTo>
                  <a:lnTo>
                    <a:pt x="3478" y="6421"/>
                  </a:lnTo>
                  <a:lnTo>
                    <a:pt x="3478" y="6737"/>
                  </a:lnTo>
                  <a:lnTo>
                    <a:pt x="3478" y="7158"/>
                  </a:lnTo>
                  <a:lnTo>
                    <a:pt x="3478" y="7579"/>
                  </a:lnTo>
                  <a:lnTo>
                    <a:pt x="6957" y="7579"/>
                  </a:lnTo>
                  <a:lnTo>
                    <a:pt x="6957" y="8316"/>
                  </a:lnTo>
                  <a:lnTo>
                    <a:pt x="6957" y="8632"/>
                  </a:lnTo>
                  <a:lnTo>
                    <a:pt x="6957" y="8947"/>
                  </a:lnTo>
                  <a:lnTo>
                    <a:pt x="6957" y="9368"/>
                  </a:lnTo>
                  <a:lnTo>
                    <a:pt x="6957" y="9895"/>
                  </a:lnTo>
                  <a:lnTo>
                    <a:pt x="6957" y="10211"/>
                  </a:lnTo>
                  <a:lnTo>
                    <a:pt x="6957" y="10632"/>
                  </a:lnTo>
                  <a:lnTo>
                    <a:pt x="6957" y="10947"/>
                  </a:lnTo>
                  <a:lnTo>
                    <a:pt x="6957" y="11474"/>
                  </a:lnTo>
                  <a:lnTo>
                    <a:pt x="11304" y="11895"/>
                  </a:lnTo>
                  <a:lnTo>
                    <a:pt x="11304" y="12316"/>
                  </a:lnTo>
                  <a:lnTo>
                    <a:pt x="11304" y="12737"/>
                  </a:lnTo>
                  <a:lnTo>
                    <a:pt x="11304" y="13263"/>
                  </a:lnTo>
                  <a:lnTo>
                    <a:pt x="11304" y="13684"/>
                  </a:lnTo>
                  <a:lnTo>
                    <a:pt x="11304" y="14000"/>
                  </a:lnTo>
                  <a:lnTo>
                    <a:pt x="11304" y="14526"/>
                  </a:lnTo>
                  <a:lnTo>
                    <a:pt x="11304" y="14737"/>
                  </a:lnTo>
                  <a:lnTo>
                    <a:pt x="11304" y="15368"/>
                  </a:lnTo>
                  <a:lnTo>
                    <a:pt x="15652" y="15684"/>
                  </a:lnTo>
                  <a:lnTo>
                    <a:pt x="15652" y="16105"/>
                  </a:lnTo>
                  <a:lnTo>
                    <a:pt x="15652" y="16526"/>
                  </a:lnTo>
                  <a:lnTo>
                    <a:pt x="15652" y="16947"/>
                  </a:lnTo>
                  <a:lnTo>
                    <a:pt x="15652" y="17368"/>
                  </a:lnTo>
                  <a:lnTo>
                    <a:pt x="15652" y="17895"/>
                  </a:lnTo>
                  <a:lnTo>
                    <a:pt x="15652" y="18211"/>
                  </a:lnTo>
                  <a:lnTo>
                    <a:pt x="15652" y="18842"/>
                  </a:lnTo>
                  <a:lnTo>
                    <a:pt x="15652" y="19158"/>
                  </a:lnTo>
                  <a:lnTo>
                    <a:pt x="15652" y="19579"/>
                  </a:lnTo>
                  <a:lnTo>
                    <a:pt x="19130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5" name="Freeform 47">
              <a:extLst>
                <a:ext uri="{FF2B5EF4-FFF2-40B4-BE49-F238E27FC236}">
                  <a16:creationId xmlns:a16="http://schemas.microsoft.com/office/drawing/2014/main" id="{0D25431B-86EA-4FB1-2377-B01D3B610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7" y="6550"/>
              <a:ext cx="63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26"/>
                  </a:lnTo>
                  <a:lnTo>
                    <a:pt x="0" y="842"/>
                  </a:lnTo>
                  <a:lnTo>
                    <a:pt x="0" y="1263"/>
                  </a:lnTo>
                  <a:lnTo>
                    <a:pt x="0" y="1579"/>
                  </a:lnTo>
                  <a:lnTo>
                    <a:pt x="0" y="1895"/>
                  </a:lnTo>
                  <a:lnTo>
                    <a:pt x="0" y="2737"/>
                  </a:lnTo>
                  <a:lnTo>
                    <a:pt x="0" y="3053"/>
                  </a:lnTo>
                  <a:lnTo>
                    <a:pt x="0" y="3368"/>
                  </a:lnTo>
                  <a:lnTo>
                    <a:pt x="0" y="3895"/>
                  </a:lnTo>
                  <a:lnTo>
                    <a:pt x="0" y="4421"/>
                  </a:lnTo>
                  <a:lnTo>
                    <a:pt x="5263" y="4737"/>
                  </a:lnTo>
                  <a:lnTo>
                    <a:pt x="5263" y="5158"/>
                  </a:lnTo>
                  <a:lnTo>
                    <a:pt x="5263" y="5579"/>
                  </a:lnTo>
                  <a:lnTo>
                    <a:pt x="5263" y="5895"/>
                  </a:lnTo>
                  <a:lnTo>
                    <a:pt x="5263" y="6421"/>
                  </a:lnTo>
                  <a:lnTo>
                    <a:pt x="5263" y="6737"/>
                  </a:lnTo>
                  <a:lnTo>
                    <a:pt x="5263" y="7158"/>
                  </a:lnTo>
                  <a:lnTo>
                    <a:pt x="5263" y="7579"/>
                  </a:lnTo>
                  <a:lnTo>
                    <a:pt x="5263" y="8316"/>
                  </a:lnTo>
                  <a:lnTo>
                    <a:pt x="5263" y="8632"/>
                  </a:lnTo>
                  <a:lnTo>
                    <a:pt x="5263" y="8947"/>
                  </a:lnTo>
                  <a:lnTo>
                    <a:pt x="10526" y="9368"/>
                  </a:lnTo>
                  <a:lnTo>
                    <a:pt x="10526" y="9895"/>
                  </a:lnTo>
                  <a:lnTo>
                    <a:pt x="10526" y="10211"/>
                  </a:lnTo>
                  <a:lnTo>
                    <a:pt x="10526" y="10632"/>
                  </a:lnTo>
                  <a:lnTo>
                    <a:pt x="10526" y="10947"/>
                  </a:lnTo>
                  <a:lnTo>
                    <a:pt x="10526" y="11474"/>
                  </a:lnTo>
                  <a:lnTo>
                    <a:pt x="10526" y="11895"/>
                  </a:lnTo>
                  <a:lnTo>
                    <a:pt x="10526" y="12316"/>
                  </a:lnTo>
                  <a:lnTo>
                    <a:pt x="10526" y="12737"/>
                  </a:lnTo>
                  <a:lnTo>
                    <a:pt x="10526" y="13263"/>
                  </a:lnTo>
                  <a:lnTo>
                    <a:pt x="10526" y="13684"/>
                  </a:lnTo>
                  <a:lnTo>
                    <a:pt x="10526" y="14000"/>
                  </a:lnTo>
                  <a:lnTo>
                    <a:pt x="14737" y="14526"/>
                  </a:lnTo>
                  <a:lnTo>
                    <a:pt x="14737" y="14737"/>
                  </a:lnTo>
                  <a:lnTo>
                    <a:pt x="14737" y="15368"/>
                  </a:lnTo>
                  <a:lnTo>
                    <a:pt x="14737" y="15684"/>
                  </a:lnTo>
                  <a:lnTo>
                    <a:pt x="14737" y="16105"/>
                  </a:lnTo>
                  <a:lnTo>
                    <a:pt x="14737" y="16526"/>
                  </a:lnTo>
                  <a:lnTo>
                    <a:pt x="14737" y="16947"/>
                  </a:lnTo>
                  <a:lnTo>
                    <a:pt x="14737" y="17368"/>
                  </a:lnTo>
                  <a:lnTo>
                    <a:pt x="14737" y="17895"/>
                  </a:lnTo>
                  <a:lnTo>
                    <a:pt x="14737" y="18211"/>
                  </a:lnTo>
                  <a:lnTo>
                    <a:pt x="14737" y="18842"/>
                  </a:lnTo>
                  <a:lnTo>
                    <a:pt x="18947" y="19158"/>
                  </a:lnTo>
                  <a:lnTo>
                    <a:pt x="18947" y="19579"/>
                  </a:lnTo>
                  <a:lnTo>
                    <a:pt x="18947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6" name="Freeform 48">
              <a:extLst>
                <a:ext uri="{FF2B5EF4-FFF2-40B4-BE49-F238E27FC236}">
                  <a16:creationId xmlns:a16="http://schemas.microsoft.com/office/drawing/2014/main" id="{207522C8-55D2-84DF-6379-DFA2ACD92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1" y="6550"/>
              <a:ext cx="46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26"/>
                  </a:lnTo>
                  <a:lnTo>
                    <a:pt x="0" y="842"/>
                  </a:lnTo>
                  <a:lnTo>
                    <a:pt x="0" y="1263"/>
                  </a:lnTo>
                  <a:lnTo>
                    <a:pt x="0" y="1579"/>
                  </a:lnTo>
                  <a:lnTo>
                    <a:pt x="0" y="1895"/>
                  </a:lnTo>
                  <a:lnTo>
                    <a:pt x="0" y="2737"/>
                  </a:lnTo>
                  <a:lnTo>
                    <a:pt x="0" y="3053"/>
                  </a:lnTo>
                  <a:lnTo>
                    <a:pt x="0" y="3368"/>
                  </a:lnTo>
                  <a:lnTo>
                    <a:pt x="0" y="3895"/>
                  </a:lnTo>
                  <a:lnTo>
                    <a:pt x="0" y="4421"/>
                  </a:lnTo>
                  <a:lnTo>
                    <a:pt x="0" y="4737"/>
                  </a:lnTo>
                  <a:lnTo>
                    <a:pt x="0" y="5158"/>
                  </a:lnTo>
                  <a:lnTo>
                    <a:pt x="5714" y="5579"/>
                  </a:lnTo>
                  <a:lnTo>
                    <a:pt x="5714" y="5895"/>
                  </a:lnTo>
                  <a:lnTo>
                    <a:pt x="5714" y="6421"/>
                  </a:lnTo>
                  <a:lnTo>
                    <a:pt x="5714" y="6737"/>
                  </a:lnTo>
                  <a:lnTo>
                    <a:pt x="5714" y="7158"/>
                  </a:lnTo>
                  <a:lnTo>
                    <a:pt x="5714" y="7579"/>
                  </a:lnTo>
                  <a:lnTo>
                    <a:pt x="5714" y="8316"/>
                  </a:lnTo>
                  <a:lnTo>
                    <a:pt x="5714" y="8632"/>
                  </a:lnTo>
                  <a:lnTo>
                    <a:pt x="5714" y="8947"/>
                  </a:lnTo>
                  <a:lnTo>
                    <a:pt x="5714" y="9368"/>
                  </a:lnTo>
                  <a:lnTo>
                    <a:pt x="5714" y="9895"/>
                  </a:lnTo>
                  <a:lnTo>
                    <a:pt x="5714" y="10211"/>
                  </a:lnTo>
                  <a:lnTo>
                    <a:pt x="5714" y="10632"/>
                  </a:lnTo>
                  <a:lnTo>
                    <a:pt x="5714" y="10947"/>
                  </a:lnTo>
                  <a:lnTo>
                    <a:pt x="5714" y="11474"/>
                  </a:lnTo>
                  <a:lnTo>
                    <a:pt x="12857" y="11895"/>
                  </a:lnTo>
                  <a:lnTo>
                    <a:pt x="12857" y="12316"/>
                  </a:lnTo>
                  <a:lnTo>
                    <a:pt x="12857" y="12737"/>
                  </a:lnTo>
                  <a:lnTo>
                    <a:pt x="12857" y="13263"/>
                  </a:lnTo>
                  <a:lnTo>
                    <a:pt x="12857" y="13684"/>
                  </a:lnTo>
                  <a:lnTo>
                    <a:pt x="12857" y="14000"/>
                  </a:lnTo>
                  <a:lnTo>
                    <a:pt x="12857" y="14526"/>
                  </a:lnTo>
                  <a:lnTo>
                    <a:pt x="12857" y="14737"/>
                  </a:lnTo>
                  <a:lnTo>
                    <a:pt x="12857" y="15368"/>
                  </a:lnTo>
                  <a:lnTo>
                    <a:pt x="12857" y="15684"/>
                  </a:lnTo>
                  <a:lnTo>
                    <a:pt x="12857" y="16105"/>
                  </a:lnTo>
                  <a:lnTo>
                    <a:pt x="12857" y="16526"/>
                  </a:lnTo>
                  <a:lnTo>
                    <a:pt x="12857" y="16947"/>
                  </a:lnTo>
                  <a:lnTo>
                    <a:pt x="12857" y="17368"/>
                  </a:lnTo>
                  <a:lnTo>
                    <a:pt x="12857" y="17895"/>
                  </a:lnTo>
                  <a:lnTo>
                    <a:pt x="12857" y="18211"/>
                  </a:lnTo>
                  <a:lnTo>
                    <a:pt x="18571" y="18842"/>
                  </a:lnTo>
                  <a:lnTo>
                    <a:pt x="18571" y="19158"/>
                  </a:lnTo>
                  <a:lnTo>
                    <a:pt x="18571" y="19579"/>
                  </a:lnTo>
                  <a:lnTo>
                    <a:pt x="18571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7" name="Freeform 49">
              <a:extLst>
                <a:ext uri="{FF2B5EF4-FFF2-40B4-BE49-F238E27FC236}">
                  <a16:creationId xmlns:a16="http://schemas.microsoft.com/office/drawing/2014/main" id="{FBE1AD07-136B-536B-3699-E165511BD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5" y="6550"/>
              <a:ext cx="33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26"/>
                  </a:lnTo>
                  <a:lnTo>
                    <a:pt x="0" y="842"/>
                  </a:lnTo>
                  <a:lnTo>
                    <a:pt x="0" y="1263"/>
                  </a:lnTo>
                  <a:lnTo>
                    <a:pt x="0" y="1579"/>
                  </a:lnTo>
                  <a:lnTo>
                    <a:pt x="0" y="1895"/>
                  </a:lnTo>
                  <a:lnTo>
                    <a:pt x="0" y="2737"/>
                  </a:lnTo>
                  <a:lnTo>
                    <a:pt x="0" y="3053"/>
                  </a:lnTo>
                  <a:lnTo>
                    <a:pt x="0" y="3368"/>
                  </a:lnTo>
                  <a:lnTo>
                    <a:pt x="0" y="3895"/>
                  </a:lnTo>
                  <a:lnTo>
                    <a:pt x="0" y="4421"/>
                  </a:lnTo>
                  <a:lnTo>
                    <a:pt x="0" y="4737"/>
                  </a:lnTo>
                  <a:lnTo>
                    <a:pt x="0" y="5158"/>
                  </a:lnTo>
                  <a:lnTo>
                    <a:pt x="0" y="5579"/>
                  </a:lnTo>
                  <a:lnTo>
                    <a:pt x="0" y="5895"/>
                  </a:lnTo>
                  <a:lnTo>
                    <a:pt x="0" y="6421"/>
                  </a:lnTo>
                  <a:lnTo>
                    <a:pt x="0" y="6737"/>
                  </a:lnTo>
                  <a:lnTo>
                    <a:pt x="0" y="7158"/>
                  </a:lnTo>
                  <a:lnTo>
                    <a:pt x="8000" y="7579"/>
                  </a:lnTo>
                  <a:lnTo>
                    <a:pt x="8000" y="8316"/>
                  </a:lnTo>
                  <a:lnTo>
                    <a:pt x="8000" y="8632"/>
                  </a:lnTo>
                  <a:lnTo>
                    <a:pt x="8000" y="8947"/>
                  </a:lnTo>
                  <a:lnTo>
                    <a:pt x="8000" y="9368"/>
                  </a:lnTo>
                  <a:lnTo>
                    <a:pt x="8000" y="9895"/>
                  </a:lnTo>
                  <a:lnTo>
                    <a:pt x="8000" y="10211"/>
                  </a:lnTo>
                  <a:lnTo>
                    <a:pt x="8000" y="10632"/>
                  </a:lnTo>
                  <a:lnTo>
                    <a:pt x="8000" y="10947"/>
                  </a:lnTo>
                  <a:lnTo>
                    <a:pt x="8000" y="11474"/>
                  </a:lnTo>
                  <a:lnTo>
                    <a:pt x="8000" y="11895"/>
                  </a:lnTo>
                  <a:lnTo>
                    <a:pt x="8000" y="12316"/>
                  </a:lnTo>
                  <a:lnTo>
                    <a:pt x="8000" y="12737"/>
                  </a:lnTo>
                  <a:lnTo>
                    <a:pt x="8000" y="13263"/>
                  </a:lnTo>
                  <a:lnTo>
                    <a:pt x="8000" y="13684"/>
                  </a:lnTo>
                  <a:lnTo>
                    <a:pt x="8000" y="14000"/>
                  </a:lnTo>
                  <a:lnTo>
                    <a:pt x="8000" y="14526"/>
                  </a:lnTo>
                  <a:lnTo>
                    <a:pt x="8000" y="14737"/>
                  </a:lnTo>
                  <a:lnTo>
                    <a:pt x="8000" y="15368"/>
                  </a:lnTo>
                  <a:lnTo>
                    <a:pt x="8000" y="15684"/>
                  </a:lnTo>
                  <a:lnTo>
                    <a:pt x="8000" y="16105"/>
                  </a:lnTo>
                  <a:lnTo>
                    <a:pt x="8000" y="16526"/>
                  </a:lnTo>
                  <a:lnTo>
                    <a:pt x="18000" y="16947"/>
                  </a:lnTo>
                  <a:lnTo>
                    <a:pt x="18000" y="17368"/>
                  </a:lnTo>
                  <a:lnTo>
                    <a:pt x="18000" y="17895"/>
                  </a:lnTo>
                  <a:lnTo>
                    <a:pt x="18000" y="18211"/>
                  </a:lnTo>
                  <a:lnTo>
                    <a:pt x="18000" y="18842"/>
                  </a:lnTo>
                  <a:lnTo>
                    <a:pt x="18000" y="19158"/>
                  </a:lnTo>
                  <a:lnTo>
                    <a:pt x="18000" y="19579"/>
                  </a:lnTo>
                  <a:lnTo>
                    <a:pt x="18000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8" name="Freeform 50">
              <a:extLst>
                <a:ext uri="{FF2B5EF4-FFF2-40B4-BE49-F238E27FC236}">
                  <a16:creationId xmlns:a16="http://schemas.microsoft.com/office/drawing/2014/main" id="{F0E169B1-03A2-B28C-48AD-683DE7395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6" y="6550"/>
              <a:ext cx="17" cy="350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526"/>
                  </a:lnTo>
                  <a:lnTo>
                    <a:pt x="0" y="842"/>
                  </a:lnTo>
                  <a:lnTo>
                    <a:pt x="0" y="1263"/>
                  </a:lnTo>
                  <a:lnTo>
                    <a:pt x="0" y="1579"/>
                  </a:lnTo>
                  <a:lnTo>
                    <a:pt x="0" y="1895"/>
                  </a:lnTo>
                  <a:lnTo>
                    <a:pt x="0" y="2737"/>
                  </a:lnTo>
                  <a:lnTo>
                    <a:pt x="0" y="3053"/>
                  </a:lnTo>
                  <a:lnTo>
                    <a:pt x="0" y="3368"/>
                  </a:lnTo>
                  <a:lnTo>
                    <a:pt x="0" y="3895"/>
                  </a:lnTo>
                  <a:lnTo>
                    <a:pt x="0" y="4421"/>
                  </a:lnTo>
                  <a:lnTo>
                    <a:pt x="0" y="4737"/>
                  </a:lnTo>
                  <a:lnTo>
                    <a:pt x="0" y="5158"/>
                  </a:lnTo>
                  <a:lnTo>
                    <a:pt x="0" y="5579"/>
                  </a:lnTo>
                  <a:lnTo>
                    <a:pt x="0" y="5895"/>
                  </a:lnTo>
                  <a:lnTo>
                    <a:pt x="0" y="6421"/>
                  </a:lnTo>
                  <a:lnTo>
                    <a:pt x="0" y="6737"/>
                  </a:lnTo>
                  <a:lnTo>
                    <a:pt x="0" y="7158"/>
                  </a:lnTo>
                  <a:lnTo>
                    <a:pt x="0" y="7579"/>
                  </a:lnTo>
                  <a:lnTo>
                    <a:pt x="0" y="8316"/>
                  </a:lnTo>
                  <a:lnTo>
                    <a:pt x="0" y="8632"/>
                  </a:lnTo>
                  <a:lnTo>
                    <a:pt x="0" y="8947"/>
                  </a:lnTo>
                  <a:lnTo>
                    <a:pt x="0" y="9368"/>
                  </a:lnTo>
                  <a:lnTo>
                    <a:pt x="0" y="9895"/>
                  </a:lnTo>
                  <a:lnTo>
                    <a:pt x="0" y="10211"/>
                  </a:lnTo>
                  <a:lnTo>
                    <a:pt x="0" y="10632"/>
                  </a:lnTo>
                  <a:lnTo>
                    <a:pt x="0" y="10947"/>
                  </a:lnTo>
                  <a:lnTo>
                    <a:pt x="0" y="11474"/>
                  </a:lnTo>
                  <a:lnTo>
                    <a:pt x="16000" y="11895"/>
                  </a:lnTo>
                  <a:lnTo>
                    <a:pt x="16000" y="12316"/>
                  </a:lnTo>
                  <a:lnTo>
                    <a:pt x="16000" y="12737"/>
                  </a:lnTo>
                  <a:lnTo>
                    <a:pt x="16000" y="13263"/>
                  </a:lnTo>
                  <a:lnTo>
                    <a:pt x="16000" y="13684"/>
                  </a:lnTo>
                  <a:lnTo>
                    <a:pt x="16000" y="14000"/>
                  </a:lnTo>
                  <a:lnTo>
                    <a:pt x="16000" y="14526"/>
                  </a:lnTo>
                  <a:lnTo>
                    <a:pt x="16000" y="14737"/>
                  </a:lnTo>
                  <a:lnTo>
                    <a:pt x="16000" y="15368"/>
                  </a:lnTo>
                  <a:lnTo>
                    <a:pt x="16000" y="15684"/>
                  </a:lnTo>
                  <a:lnTo>
                    <a:pt x="16000" y="16105"/>
                  </a:lnTo>
                  <a:lnTo>
                    <a:pt x="16000" y="16526"/>
                  </a:lnTo>
                  <a:lnTo>
                    <a:pt x="16000" y="16947"/>
                  </a:lnTo>
                  <a:lnTo>
                    <a:pt x="16000" y="17368"/>
                  </a:lnTo>
                  <a:lnTo>
                    <a:pt x="16000" y="17895"/>
                  </a:lnTo>
                  <a:lnTo>
                    <a:pt x="16000" y="18211"/>
                  </a:lnTo>
                  <a:lnTo>
                    <a:pt x="16000" y="18842"/>
                  </a:lnTo>
                  <a:lnTo>
                    <a:pt x="16000" y="19158"/>
                  </a:lnTo>
                  <a:lnTo>
                    <a:pt x="16000" y="19579"/>
                  </a:lnTo>
                  <a:lnTo>
                    <a:pt x="16000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19" name="Freeform 51">
              <a:extLst>
                <a:ext uri="{FF2B5EF4-FFF2-40B4-BE49-F238E27FC236}">
                  <a16:creationId xmlns:a16="http://schemas.microsoft.com/office/drawing/2014/main" id="{6D4C99EA-FBCE-4E9B-5659-72E3100A5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4" y="8967"/>
              <a:ext cx="2404" cy="7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000" h="20000">
                  <a:moveTo>
                    <a:pt x="0" y="15000"/>
                  </a:moveTo>
                  <a:lnTo>
                    <a:pt x="220" y="15000"/>
                  </a:lnTo>
                  <a:lnTo>
                    <a:pt x="605" y="15000"/>
                  </a:lnTo>
                  <a:lnTo>
                    <a:pt x="853" y="15000"/>
                  </a:lnTo>
                  <a:lnTo>
                    <a:pt x="1238" y="15000"/>
                  </a:lnTo>
                  <a:lnTo>
                    <a:pt x="1458" y="15000"/>
                  </a:lnTo>
                  <a:lnTo>
                    <a:pt x="1843" y="15000"/>
                  </a:lnTo>
                  <a:lnTo>
                    <a:pt x="2063" y="15000"/>
                  </a:lnTo>
                  <a:lnTo>
                    <a:pt x="2421" y="15000"/>
                  </a:lnTo>
                  <a:lnTo>
                    <a:pt x="2669" y="15000"/>
                  </a:lnTo>
                  <a:lnTo>
                    <a:pt x="3026" y="15000"/>
                  </a:lnTo>
                  <a:lnTo>
                    <a:pt x="3411" y="15000"/>
                  </a:lnTo>
                  <a:lnTo>
                    <a:pt x="3631" y="15000"/>
                  </a:lnTo>
                  <a:lnTo>
                    <a:pt x="4017" y="15000"/>
                  </a:lnTo>
                  <a:lnTo>
                    <a:pt x="4264" y="15000"/>
                  </a:lnTo>
                  <a:lnTo>
                    <a:pt x="4649" y="15000"/>
                  </a:lnTo>
                  <a:lnTo>
                    <a:pt x="4869" y="15000"/>
                  </a:lnTo>
                  <a:lnTo>
                    <a:pt x="5254" y="15000"/>
                  </a:lnTo>
                  <a:lnTo>
                    <a:pt x="5475" y="15000"/>
                  </a:lnTo>
                  <a:lnTo>
                    <a:pt x="5832" y="15000"/>
                  </a:lnTo>
                  <a:lnTo>
                    <a:pt x="6217" y="15000"/>
                  </a:lnTo>
                  <a:lnTo>
                    <a:pt x="6437" y="15000"/>
                  </a:lnTo>
                  <a:lnTo>
                    <a:pt x="6823" y="15000"/>
                  </a:lnTo>
                  <a:lnTo>
                    <a:pt x="7043" y="15000"/>
                  </a:lnTo>
                  <a:lnTo>
                    <a:pt x="7428" y="15000"/>
                  </a:lnTo>
                  <a:lnTo>
                    <a:pt x="7675" y="15000"/>
                  </a:lnTo>
                  <a:lnTo>
                    <a:pt x="8033" y="15000"/>
                  </a:lnTo>
                  <a:lnTo>
                    <a:pt x="8281" y="15000"/>
                  </a:lnTo>
                  <a:lnTo>
                    <a:pt x="8666" y="15000"/>
                  </a:lnTo>
                  <a:lnTo>
                    <a:pt x="8996" y="15000"/>
                  </a:lnTo>
                  <a:lnTo>
                    <a:pt x="9243" y="15000"/>
                  </a:lnTo>
                  <a:lnTo>
                    <a:pt x="9629" y="15000"/>
                  </a:lnTo>
                  <a:lnTo>
                    <a:pt x="9849" y="15000"/>
                  </a:lnTo>
                  <a:lnTo>
                    <a:pt x="10234" y="15000"/>
                  </a:lnTo>
                  <a:lnTo>
                    <a:pt x="10454" y="15000"/>
                  </a:lnTo>
                  <a:lnTo>
                    <a:pt x="10839" y="15000"/>
                  </a:lnTo>
                  <a:lnTo>
                    <a:pt x="11197" y="15000"/>
                  </a:lnTo>
                  <a:lnTo>
                    <a:pt x="11444" y="15000"/>
                  </a:lnTo>
                  <a:lnTo>
                    <a:pt x="11802" y="15000"/>
                  </a:lnTo>
                  <a:lnTo>
                    <a:pt x="12050" y="15000"/>
                  </a:lnTo>
                  <a:lnTo>
                    <a:pt x="12407" y="15000"/>
                  </a:lnTo>
                  <a:lnTo>
                    <a:pt x="12792" y="15000"/>
                  </a:lnTo>
                  <a:lnTo>
                    <a:pt x="13040" y="15000"/>
                  </a:lnTo>
                  <a:lnTo>
                    <a:pt x="13370" y="15000"/>
                  </a:lnTo>
                  <a:lnTo>
                    <a:pt x="13645" y="15000"/>
                  </a:lnTo>
                  <a:lnTo>
                    <a:pt x="14003" y="15000"/>
                  </a:lnTo>
                  <a:lnTo>
                    <a:pt x="14360" y="15000"/>
                  </a:lnTo>
                  <a:lnTo>
                    <a:pt x="14608" y="15000"/>
                  </a:lnTo>
                  <a:lnTo>
                    <a:pt x="14993" y="15000"/>
                  </a:lnTo>
                  <a:lnTo>
                    <a:pt x="15213" y="15000"/>
                  </a:lnTo>
                  <a:lnTo>
                    <a:pt x="15598" y="15000"/>
                  </a:lnTo>
                  <a:lnTo>
                    <a:pt x="15818" y="15000"/>
                  </a:lnTo>
                  <a:lnTo>
                    <a:pt x="16204" y="15000"/>
                  </a:lnTo>
                  <a:lnTo>
                    <a:pt x="16561" y="15000"/>
                  </a:lnTo>
                  <a:lnTo>
                    <a:pt x="16781" y="15000"/>
                  </a:lnTo>
                  <a:lnTo>
                    <a:pt x="17166" y="15000"/>
                  </a:lnTo>
                  <a:lnTo>
                    <a:pt x="17414" y="15000"/>
                  </a:lnTo>
                  <a:lnTo>
                    <a:pt x="17772" y="15000"/>
                  </a:lnTo>
                  <a:lnTo>
                    <a:pt x="18129" y="15000"/>
                  </a:lnTo>
                  <a:lnTo>
                    <a:pt x="18404" y="15000"/>
                  </a:lnTo>
                  <a:lnTo>
                    <a:pt x="18735" y="0"/>
                  </a:lnTo>
                  <a:lnTo>
                    <a:pt x="19120" y="0"/>
                  </a:lnTo>
                  <a:lnTo>
                    <a:pt x="19367" y="0"/>
                  </a:lnTo>
                  <a:lnTo>
                    <a:pt x="19725" y="0"/>
                  </a:lnTo>
                  <a:lnTo>
                    <a:pt x="1997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0" name="Freeform 52">
              <a:extLst>
                <a:ext uri="{FF2B5EF4-FFF2-40B4-BE49-F238E27FC236}">
                  <a16:creationId xmlns:a16="http://schemas.microsoft.com/office/drawing/2014/main" id="{23BF45AE-EE60-B071-ECA8-15749BD94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1" y="8118"/>
              <a:ext cx="2344" cy="7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000" h="20000">
                  <a:moveTo>
                    <a:pt x="0" y="15000"/>
                  </a:moveTo>
                  <a:lnTo>
                    <a:pt x="367" y="15000"/>
                  </a:lnTo>
                  <a:lnTo>
                    <a:pt x="621" y="15000"/>
                  </a:lnTo>
                  <a:lnTo>
                    <a:pt x="987" y="15000"/>
                  </a:lnTo>
                  <a:lnTo>
                    <a:pt x="1213" y="15000"/>
                  </a:lnTo>
                  <a:lnTo>
                    <a:pt x="1608" y="15000"/>
                  </a:lnTo>
                  <a:lnTo>
                    <a:pt x="1862" y="15000"/>
                  </a:lnTo>
                  <a:lnTo>
                    <a:pt x="2228" y="15000"/>
                  </a:lnTo>
                  <a:lnTo>
                    <a:pt x="2482" y="15000"/>
                  </a:lnTo>
                  <a:lnTo>
                    <a:pt x="2877" y="15000"/>
                  </a:lnTo>
                  <a:lnTo>
                    <a:pt x="3103" y="15000"/>
                  </a:lnTo>
                  <a:lnTo>
                    <a:pt x="3498" y="15000"/>
                  </a:lnTo>
                  <a:lnTo>
                    <a:pt x="3724" y="15000"/>
                  </a:lnTo>
                  <a:lnTo>
                    <a:pt x="4118" y="15000"/>
                  </a:lnTo>
                  <a:lnTo>
                    <a:pt x="4372" y="15000"/>
                  </a:lnTo>
                  <a:lnTo>
                    <a:pt x="4711" y="15000"/>
                  </a:lnTo>
                  <a:lnTo>
                    <a:pt x="4993" y="15000"/>
                  </a:lnTo>
                  <a:lnTo>
                    <a:pt x="5360" y="15000"/>
                  </a:lnTo>
                  <a:lnTo>
                    <a:pt x="5614" y="15000"/>
                  </a:lnTo>
                  <a:lnTo>
                    <a:pt x="5867" y="15000"/>
                  </a:lnTo>
                  <a:lnTo>
                    <a:pt x="6234" y="15000"/>
                  </a:lnTo>
                  <a:lnTo>
                    <a:pt x="6488" y="15000"/>
                  </a:lnTo>
                  <a:lnTo>
                    <a:pt x="6855" y="15000"/>
                  </a:lnTo>
                  <a:lnTo>
                    <a:pt x="7109" y="15000"/>
                  </a:lnTo>
                  <a:lnTo>
                    <a:pt x="7475" y="15000"/>
                  </a:lnTo>
                  <a:lnTo>
                    <a:pt x="7729" y="0"/>
                  </a:lnTo>
                  <a:lnTo>
                    <a:pt x="8096" y="0"/>
                  </a:lnTo>
                  <a:lnTo>
                    <a:pt x="8378" y="0"/>
                  </a:lnTo>
                  <a:lnTo>
                    <a:pt x="8717" y="0"/>
                  </a:lnTo>
                  <a:lnTo>
                    <a:pt x="8999" y="0"/>
                  </a:lnTo>
                  <a:lnTo>
                    <a:pt x="9365" y="0"/>
                  </a:lnTo>
                  <a:lnTo>
                    <a:pt x="9591" y="0"/>
                  </a:lnTo>
                  <a:lnTo>
                    <a:pt x="9986" y="0"/>
                  </a:lnTo>
                  <a:lnTo>
                    <a:pt x="10212" y="0"/>
                  </a:lnTo>
                  <a:lnTo>
                    <a:pt x="10606" y="0"/>
                  </a:lnTo>
                  <a:lnTo>
                    <a:pt x="10860" y="0"/>
                  </a:lnTo>
                  <a:lnTo>
                    <a:pt x="11227" y="0"/>
                  </a:lnTo>
                  <a:lnTo>
                    <a:pt x="11481" y="0"/>
                  </a:lnTo>
                  <a:lnTo>
                    <a:pt x="11876" y="0"/>
                  </a:lnTo>
                  <a:lnTo>
                    <a:pt x="12102" y="0"/>
                  </a:lnTo>
                  <a:lnTo>
                    <a:pt x="12468" y="0"/>
                  </a:lnTo>
                  <a:lnTo>
                    <a:pt x="12722" y="0"/>
                  </a:lnTo>
                  <a:lnTo>
                    <a:pt x="13089" y="0"/>
                  </a:lnTo>
                  <a:lnTo>
                    <a:pt x="13371" y="0"/>
                  </a:lnTo>
                  <a:lnTo>
                    <a:pt x="13709" y="0"/>
                  </a:lnTo>
                  <a:lnTo>
                    <a:pt x="13992" y="0"/>
                  </a:lnTo>
                  <a:lnTo>
                    <a:pt x="14358" y="0"/>
                  </a:lnTo>
                  <a:lnTo>
                    <a:pt x="14612" y="0"/>
                  </a:lnTo>
                  <a:lnTo>
                    <a:pt x="14979" y="0"/>
                  </a:lnTo>
                  <a:lnTo>
                    <a:pt x="15374" y="0"/>
                  </a:lnTo>
                  <a:lnTo>
                    <a:pt x="15599" y="0"/>
                  </a:lnTo>
                  <a:lnTo>
                    <a:pt x="15966" y="0"/>
                  </a:lnTo>
                  <a:lnTo>
                    <a:pt x="16220" y="0"/>
                  </a:lnTo>
                  <a:lnTo>
                    <a:pt x="16587" y="0"/>
                  </a:lnTo>
                  <a:lnTo>
                    <a:pt x="16869" y="0"/>
                  </a:lnTo>
                  <a:lnTo>
                    <a:pt x="17207" y="0"/>
                  </a:lnTo>
                  <a:lnTo>
                    <a:pt x="17489" y="0"/>
                  </a:lnTo>
                  <a:lnTo>
                    <a:pt x="17856" y="0"/>
                  </a:lnTo>
                  <a:lnTo>
                    <a:pt x="18082" y="0"/>
                  </a:lnTo>
                  <a:lnTo>
                    <a:pt x="18477" y="0"/>
                  </a:lnTo>
                  <a:lnTo>
                    <a:pt x="18702" y="0"/>
                  </a:lnTo>
                  <a:lnTo>
                    <a:pt x="19097" y="0"/>
                  </a:lnTo>
                  <a:lnTo>
                    <a:pt x="19351" y="0"/>
                  </a:lnTo>
                  <a:lnTo>
                    <a:pt x="19718" y="0"/>
                  </a:lnTo>
                  <a:lnTo>
                    <a:pt x="1997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1" name="Freeform 53">
              <a:extLst>
                <a:ext uri="{FF2B5EF4-FFF2-40B4-BE49-F238E27FC236}">
                  <a16:creationId xmlns:a16="http://schemas.microsoft.com/office/drawing/2014/main" id="{6F5EE3B7-CF37-0B9D-91FD-0C0910FC2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1" y="7214"/>
              <a:ext cx="2284" cy="1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000" h="20000">
                  <a:moveTo>
                    <a:pt x="0" y="16667"/>
                  </a:moveTo>
                  <a:lnTo>
                    <a:pt x="376" y="16667"/>
                  </a:lnTo>
                  <a:lnTo>
                    <a:pt x="637" y="16667"/>
                  </a:lnTo>
                  <a:lnTo>
                    <a:pt x="1013" y="16667"/>
                  </a:lnTo>
                  <a:lnTo>
                    <a:pt x="1245" y="16667"/>
                  </a:lnTo>
                  <a:lnTo>
                    <a:pt x="1534" y="16667"/>
                  </a:lnTo>
                  <a:lnTo>
                    <a:pt x="1910" y="16667"/>
                  </a:lnTo>
                  <a:lnTo>
                    <a:pt x="2171" y="16667"/>
                  </a:lnTo>
                  <a:lnTo>
                    <a:pt x="2547" y="16667"/>
                  </a:lnTo>
                  <a:lnTo>
                    <a:pt x="2836" y="16667"/>
                  </a:lnTo>
                  <a:lnTo>
                    <a:pt x="3068" y="16667"/>
                  </a:lnTo>
                  <a:lnTo>
                    <a:pt x="3444" y="16667"/>
                  </a:lnTo>
                  <a:lnTo>
                    <a:pt x="3705" y="16667"/>
                  </a:lnTo>
                  <a:lnTo>
                    <a:pt x="4081" y="16667"/>
                  </a:lnTo>
                  <a:lnTo>
                    <a:pt x="4342" y="16667"/>
                  </a:lnTo>
                  <a:lnTo>
                    <a:pt x="4602" y="16667"/>
                  </a:lnTo>
                  <a:lnTo>
                    <a:pt x="5007" y="16667"/>
                  </a:lnTo>
                  <a:lnTo>
                    <a:pt x="5239" y="16667"/>
                  </a:lnTo>
                  <a:lnTo>
                    <a:pt x="5644" y="16667"/>
                  </a:lnTo>
                  <a:lnTo>
                    <a:pt x="5876" y="16667"/>
                  </a:lnTo>
                  <a:lnTo>
                    <a:pt x="6136" y="16667"/>
                  </a:lnTo>
                  <a:lnTo>
                    <a:pt x="6541" y="16667"/>
                  </a:lnTo>
                  <a:lnTo>
                    <a:pt x="6773" y="16667"/>
                  </a:lnTo>
                  <a:lnTo>
                    <a:pt x="7178" y="16667"/>
                  </a:lnTo>
                  <a:lnTo>
                    <a:pt x="7410" y="16667"/>
                  </a:lnTo>
                  <a:lnTo>
                    <a:pt x="7815" y="16667"/>
                  </a:lnTo>
                  <a:lnTo>
                    <a:pt x="8075" y="16667"/>
                  </a:lnTo>
                  <a:lnTo>
                    <a:pt x="8307" y="16667"/>
                  </a:lnTo>
                  <a:lnTo>
                    <a:pt x="8712" y="16667"/>
                  </a:lnTo>
                  <a:lnTo>
                    <a:pt x="8944" y="16667"/>
                  </a:lnTo>
                  <a:lnTo>
                    <a:pt x="9349" y="16667"/>
                  </a:lnTo>
                  <a:lnTo>
                    <a:pt x="9609" y="16667"/>
                  </a:lnTo>
                  <a:lnTo>
                    <a:pt x="9841" y="16667"/>
                  </a:lnTo>
                  <a:lnTo>
                    <a:pt x="10246" y="16667"/>
                  </a:lnTo>
                  <a:lnTo>
                    <a:pt x="10478" y="16667"/>
                  </a:lnTo>
                  <a:lnTo>
                    <a:pt x="10883" y="0"/>
                  </a:lnTo>
                  <a:lnTo>
                    <a:pt x="11143" y="0"/>
                  </a:lnTo>
                  <a:lnTo>
                    <a:pt x="11520" y="0"/>
                  </a:lnTo>
                  <a:lnTo>
                    <a:pt x="11780" y="0"/>
                  </a:lnTo>
                  <a:lnTo>
                    <a:pt x="12185" y="0"/>
                  </a:lnTo>
                  <a:lnTo>
                    <a:pt x="12417" y="0"/>
                  </a:lnTo>
                  <a:lnTo>
                    <a:pt x="12677" y="0"/>
                  </a:lnTo>
                  <a:lnTo>
                    <a:pt x="13054" y="0"/>
                  </a:lnTo>
                  <a:lnTo>
                    <a:pt x="13314" y="0"/>
                  </a:lnTo>
                  <a:lnTo>
                    <a:pt x="13719" y="0"/>
                  </a:lnTo>
                  <a:lnTo>
                    <a:pt x="13951" y="0"/>
                  </a:lnTo>
                  <a:lnTo>
                    <a:pt x="14356" y="0"/>
                  </a:lnTo>
                  <a:lnTo>
                    <a:pt x="14588" y="0"/>
                  </a:lnTo>
                  <a:lnTo>
                    <a:pt x="14993" y="0"/>
                  </a:lnTo>
                  <a:lnTo>
                    <a:pt x="15253" y="0"/>
                  </a:lnTo>
                  <a:lnTo>
                    <a:pt x="15485" y="0"/>
                  </a:lnTo>
                  <a:lnTo>
                    <a:pt x="15890" y="0"/>
                  </a:lnTo>
                  <a:lnTo>
                    <a:pt x="16122" y="0"/>
                  </a:lnTo>
                  <a:lnTo>
                    <a:pt x="16527" y="0"/>
                  </a:lnTo>
                  <a:lnTo>
                    <a:pt x="16787" y="0"/>
                  </a:lnTo>
                  <a:lnTo>
                    <a:pt x="17164" y="0"/>
                  </a:lnTo>
                  <a:lnTo>
                    <a:pt x="17424" y="0"/>
                  </a:lnTo>
                  <a:lnTo>
                    <a:pt x="17800" y="0"/>
                  </a:lnTo>
                  <a:lnTo>
                    <a:pt x="18061" y="0"/>
                  </a:lnTo>
                  <a:lnTo>
                    <a:pt x="18321" y="0"/>
                  </a:lnTo>
                  <a:lnTo>
                    <a:pt x="18698" y="0"/>
                  </a:lnTo>
                  <a:lnTo>
                    <a:pt x="18958" y="0"/>
                  </a:lnTo>
                  <a:lnTo>
                    <a:pt x="19363" y="0"/>
                  </a:lnTo>
                  <a:lnTo>
                    <a:pt x="19595" y="0"/>
                  </a:lnTo>
                  <a:lnTo>
                    <a:pt x="1997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2" name="Freeform 54">
              <a:extLst>
                <a:ext uri="{FF2B5EF4-FFF2-40B4-BE49-F238E27FC236}">
                  <a16:creationId xmlns:a16="http://schemas.microsoft.com/office/drawing/2014/main" id="{5069A110-0A13-5778-B373-98D43250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395"/>
              <a:ext cx="15081" cy="904"/>
            </a:xfrm>
            <a:custGeom>
              <a:avLst/>
              <a:gdLst>
                <a:gd name="T0" fmla="*/ 0 w 20000"/>
                <a:gd name="T1" fmla="*/ 0 h 20000"/>
                <a:gd name="T2" fmla="*/ 56 w 20000"/>
                <a:gd name="T3" fmla="*/ 0 h 20000"/>
                <a:gd name="T4" fmla="*/ 124 w 20000"/>
                <a:gd name="T5" fmla="*/ 0 h 2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8950" y="19592"/>
                  </a:lnTo>
                  <a:lnTo>
                    <a:pt x="19996" y="1959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3" name="Freeform 55">
              <a:extLst>
                <a:ext uri="{FF2B5EF4-FFF2-40B4-BE49-F238E27FC236}">
                  <a16:creationId xmlns:a16="http://schemas.microsoft.com/office/drawing/2014/main" id="{318AE7A7-4E28-168F-ACE5-56045DA8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" y="14244"/>
              <a:ext cx="3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4" name="Freeform 56">
              <a:extLst>
                <a:ext uri="{FF2B5EF4-FFF2-40B4-BE49-F238E27FC236}">
                  <a16:creationId xmlns:a16="http://schemas.microsoft.com/office/drawing/2014/main" id="{48FE7BB1-FD05-8509-A8DE-337E99A5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" y="14244"/>
              <a:ext cx="3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5" name="Freeform 57">
              <a:extLst>
                <a:ext uri="{FF2B5EF4-FFF2-40B4-BE49-F238E27FC236}">
                  <a16:creationId xmlns:a16="http://schemas.microsoft.com/office/drawing/2014/main" id="{98FF4FD8-4B32-6497-F5B5-3792B7A69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6" y="14244"/>
              <a:ext cx="3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6" name="Freeform 58">
              <a:extLst>
                <a:ext uri="{FF2B5EF4-FFF2-40B4-BE49-F238E27FC236}">
                  <a16:creationId xmlns:a16="http://schemas.microsoft.com/office/drawing/2014/main" id="{5F8E63A3-ACD4-BDA9-1F3D-7D7045B3A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4" y="14244"/>
              <a:ext cx="4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7" name="Freeform 59">
              <a:extLst>
                <a:ext uri="{FF2B5EF4-FFF2-40B4-BE49-F238E27FC236}">
                  <a16:creationId xmlns:a16="http://schemas.microsoft.com/office/drawing/2014/main" id="{0FCE950E-C472-9A4E-85F3-836BA4508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" y="14244"/>
              <a:ext cx="4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8" name="Freeform 60">
              <a:extLst>
                <a:ext uri="{FF2B5EF4-FFF2-40B4-BE49-F238E27FC236}">
                  <a16:creationId xmlns:a16="http://schemas.microsoft.com/office/drawing/2014/main" id="{C3F68227-CB5C-827C-A209-B0AB01F6F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8" y="14244"/>
              <a:ext cx="3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29" name="Freeform 61">
              <a:extLst>
                <a:ext uri="{FF2B5EF4-FFF2-40B4-BE49-F238E27FC236}">
                  <a16:creationId xmlns:a16="http://schemas.microsoft.com/office/drawing/2014/main" id="{5BF5C4D8-BA73-95B9-EBF7-CC81F646E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9" y="14244"/>
              <a:ext cx="3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0" name="Freeform 62">
              <a:extLst>
                <a:ext uri="{FF2B5EF4-FFF2-40B4-BE49-F238E27FC236}">
                  <a16:creationId xmlns:a16="http://schemas.microsoft.com/office/drawing/2014/main" id="{A7484356-0982-03B2-7E80-A6801C1F7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" y="14244"/>
              <a:ext cx="3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1" name="Freeform 63">
              <a:extLst>
                <a:ext uri="{FF2B5EF4-FFF2-40B4-BE49-F238E27FC236}">
                  <a16:creationId xmlns:a16="http://schemas.microsoft.com/office/drawing/2014/main" id="{C261793B-F088-CC4C-C412-EA6E474D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9" y="14244"/>
              <a:ext cx="3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2" name="Freeform 64">
              <a:extLst>
                <a:ext uri="{FF2B5EF4-FFF2-40B4-BE49-F238E27FC236}">
                  <a16:creationId xmlns:a16="http://schemas.microsoft.com/office/drawing/2014/main" id="{C1C41DA5-17A9-4470-1F5B-17CE5206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1" y="14244"/>
              <a:ext cx="3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3" name="Freeform 65">
              <a:extLst>
                <a:ext uri="{FF2B5EF4-FFF2-40B4-BE49-F238E27FC236}">
                  <a16:creationId xmlns:a16="http://schemas.microsoft.com/office/drawing/2014/main" id="{F2C734BA-8042-1659-200B-33EA96C17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2" y="14244"/>
              <a:ext cx="4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4" name="Freeform 66">
              <a:extLst>
                <a:ext uri="{FF2B5EF4-FFF2-40B4-BE49-F238E27FC236}">
                  <a16:creationId xmlns:a16="http://schemas.microsoft.com/office/drawing/2014/main" id="{19A77300-B2CF-C266-AC40-DDF1C4362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4" y="14244"/>
              <a:ext cx="3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5" name="Freeform 67">
              <a:extLst>
                <a:ext uri="{FF2B5EF4-FFF2-40B4-BE49-F238E27FC236}">
                  <a16:creationId xmlns:a16="http://schemas.microsoft.com/office/drawing/2014/main" id="{373F9556-64AB-CD51-8B07-F8435669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6" y="14244"/>
              <a:ext cx="3" cy="24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6" name="Freeform 68">
              <a:extLst>
                <a:ext uri="{FF2B5EF4-FFF2-40B4-BE49-F238E27FC236}">
                  <a16:creationId xmlns:a16="http://schemas.microsoft.com/office/drawing/2014/main" id="{367F2BB7-A95B-B386-CF5D-F04B3E0AA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" y="14244"/>
              <a:ext cx="3" cy="243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4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7" name="Freeform 69">
              <a:extLst>
                <a:ext uri="{FF2B5EF4-FFF2-40B4-BE49-F238E27FC236}">
                  <a16:creationId xmlns:a16="http://schemas.microsoft.com/office/drawing/2014/main" id="{6A287AD9-430A-E134-DF27-7F3F0D4A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1" y="14244"/>
              <a:ext cx="3" cy="256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8" name="Freeform 70">
              <a:extLst>
                <a:ext uri="{FF2B5EF4-FFF2-40B4-BE49-F238E27FC236}">
                  <a16:creationId xmlns:a16="http://schemas.microsoft.com/office/drawing/2014/main" id="{FCF43F02-7FBE-89A8-E90C-8A99252F5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" y="14225"/>
              <a:ext cx="3" cy="273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6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39" name="Freeform 71">
              <a:extLst>
                <a:ext uri="{FF2B5EF4-FFF2-40B4-BE49-F238E27FC236}">
                  <a16:creationId xmlns:a16="http://schemas.microsoft.com/office/drawing/2014/main" id="{007A275C-3BCF-3632-E60B-AFEC790DC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" y="14041"/>
              <a:ext cx="3" cy="309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40" name="Freeform 72">
              <a:extLst>
                <a:ext uri="{FF2B5EF4-FFF2-40B4-BE49-F238E27FC236}">
                  <a16:creationId xmlns:a16="http://schemas.microsoft.com/office/drawing/2014/main" id="{F3266818-E2C9-E49B-9CBD-089471C9C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14040"/>
              <a:ext cx="3" cy="350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89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41" name="Freeform 73">
              <a:extLst>
                <a:ext uri="{FF2B5EF4-FFF2-40B4-BE49-F238E27FC236}">
                  <a16:creationId xmlns:a16="http://schemas.microsoft.com/office/drawing/2014/main" id="{8AC65B3A-FEAD-A8B0-7A00-E16758248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3838"/>
              <a:ext cx="3" cy="424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9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42" name="Freeform 74">
              <a:extLst>
                <a:ext uri="{FF2B5EF4-FFF2-40B4-BE49-F238E27FC236}">
                  <a16:creationId xmlns:a16="http://schemas.microsoft.com/office/drawing/2014/main" id="{1E660B27-9015-B5F5-D2E8-D0D14B4CD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3690"/>
              <a:ext cx="4" cy="483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9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43" name="Freeform 75">
              <a:extLst>
                <a:ext uri="{FF2B5EF4-FFF2-40B4-BE49-F238E27FC236}">
                  <a16:creationId xmlns:a16="http://schemas.microsoft.com/office/drawing/2014/main" id="{ECB5DEA9-9F61-C9E6-8256-4220DD43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13542"/>
              <a:ext cx="3" cy="575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93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44" name="Freeform 76">
              <a:extLst>
                <a:ext uri="{FF2B5EF4-FFF2-40B4-BE49-F238E27FC236}">
                  <a16:creationId xmlns:a16="http://schemas.microsoft.com/office/drawing/2014/main" id="{A14767B0-A4EE-BB6C-947C-D05A0103E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" y="16661"/>
              <a:ext cx="6752" cy="333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19890"/>
                  </a:moveTo>
                  <a:lnTo>
                    <a:pt x="199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45" name="Freeform 77">
              <a:extLst>
                <a:ext uri="{FF2B5EF4-FFF2-40B4-BE49-F238E27FC236}">
                  <a16:creationId xmlns:a16="http://schemas.microsoft.com/office/drawing/2014/main" id="{61CED611-7D8C-78DB-4F9C-2609D4E11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11292"/>
              <a:ext cx="1041" cy="274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37" y="1986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46" name="Freeform 78">
              <a:extLst>
                <a:ext uri="{FF2B5EF4-FFF2-40B4-BE49-F238E27FC236}">
                  <a16:creationId xmlns:a16="http://schemas.microsoft.com/office/drawing/2014/main" id="{1AF3BB29-9798-9204-0043-746AAC314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6" y="16255"/>
              <a:ext cx="3915" cy="8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19556"/>
                  </a:moveTo>
                  <a:lnTo>
                    <a:pt x="1998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4A710-6BA9-C3D2-C868-FB1ED628F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Inhaltsplatzhalter 2">
            <a:extLst>
              <a:ext uri="{FF2B5EF4-FFF2-40B4-BE49-F238E27FC236}">
                <a16:creationId xmlns:a16="http://schemas.microsoft.com/office/drawing/2014/main" id="{CD96A1D2-BF7D-3E44-DB10-B88BA12754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3688" y="657144"/>
            <a:ext cx="6474449" cy="2411816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de-DE" altLang="de-DE" sz="4000" dirty="0">
                <a:solidFill>
                  <a:srgbClr val="0070C0"/>
                </a:solidFill>
              </a:rPr>
              <a:t>Viel Erfolg!</a:t>
            </a:r>
          </a:p>
          <a:p>
            <a:pPr marL="0" indent="0">
              <a:buFont typeface="Monotype Sorts" pitchFamily="2" charset="2"/>
              <a:buNone/>
            </a:pPr>
            <a:r>
              <a:rPr lang="de-DE" altLang="de-DE" sz="4000" dirty="0">
                <a:solidFill>
                  <a:srgbClr val="0070C0"/>
                </a:solidFill>
              </a:rPr>
              <a:t>Viel Freude beim Lernen!</a:t>
            </a:r>
          </a:p>
          <a:p>
            <a:pPr marL="0" indent="0">
              <a:buFont typeface="Monotype Sorts" pitchFamily="2" charset="2"/>
              <a:buNone/>
            </a:pPr>
            <a:r>
              <a:rPr lang="de-DE" altLang="de-DE" sz="4000" dirty="0">
                <a:solidFill>
                  <a:srgbClr val="0070C0"/>
                </a:solidFill>
              </a:rPr>
              <a:t>Viele </a:t>
            </a:r>
            <a:r>
              <a:rPr lang="de-DE" altLang="de-DE" sz="4000" u="sng" dirty="0">
                <a:solidFill>
                  <a:srgbClr val="0070C0"/>
                </a:solidFill>
              </a:rPr>
              <a:t>neue</a:t>
            </a:r>
            <a:r>
              <a:rPr lang="de-DE" altLang="de-DE" sz="4000" dirty="0">
                <a:solidFill>
                  <a:srgbClr val="0070C0"/>
                </a:solidFill>
              </a:rPr>
              <a:t> Freunde!</a:t>
            </a:r>
          </a:p>
        </p:txBody>
      </p:sp>
      <p:sp>
        <p:nvSpPr>
          <p:cNvPr id="37891" name="Datumsplatzhalter 3">
            <a:extLst>
              <a:ext uri="{FF2B5EF4-FFF2-40B4-BE49-F238E27FC236}">
                <a16:creationId xmlns:a16="http://schemas.microsoft.com/office/drawing/2014/main" id="{E5E857C1-42DF-7959-8A86-113197B8AC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113F67C-1C50-4338-8D46-105B27E80CCD}" type="datetime6">
              <a:rPr lang="de-DE" altLang="de-DE" sz="1400" smtClean="0">
                <a:solidFill>
                  <a:schemeClr val="bg2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>
              <a:solidFill>
                <a:schemeClr val="bg2"/>
              </a:solidFill>
            </a:endParaRPr>
          </a:p>
        </p:txBody>
      </p:sp>
      <p:pic>
        <p:nvPicPr>
          <p:cNvPr id="37893" name="Picture 6" descr="http://psycholog.sulb.uni-saarland.de/wp-content/uploads/2012/06/daumen-hoch.jpg">
            <a:extLst>
              <a:ext uri="{FF2B5EF4-FFF2-40B4-BE49-F238E27FC236}">
                <a16:creationId xmlns:a16="http://schemas.microsoft.com/office/drawing/2014/main" id="{D1F15C19-0D00-5A4A-62F3-CC3747CEB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9453"/>
            <a:ext cx="3344606" cy="305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64A746D-DD1A-B97C-1AB0-DAC4B51C2DB2}"/>
              </a:ext>
            </a:extLst>
          </p:cNvPr>
          <p:cNvSpPr txBox="1"/>
          <p:nvPr/>
        </p:nvSpPr>
        <p:spPr>
          <a:xfrm>
            <a:off x="3347864" y="5631946"/>
            <a:ext cx="553207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de-DE" altLang="de-DE" sz="2400" dirty="0"/>
              <a:t>Barbara Bösch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de-DE" altLang="de-DE" sz="2400" dirty="0"/>
              <a:t>Beratungslehrerin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de-DE" altLang="de-DE" sz="2400" dirty="0"/>
              <a:t>Staatliche Realschule Neusäß</a:t>
            </a:r>
          </a:p>
        </p:txBody>
      </p:sp>
    </p:spTree>
    <p:extLst>
      <p:ext uri="{BB962C8B-B14F-4D97-AF65-F5344CB8AC3E}">
        <p14:creationId xmlns:p14="http://schemas.microsoft.com/office/powerpoint/2010/main" val="3374175359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3">
            <a:extLst>
              <a:ext uri="{FF2B5EF4-FFF2-40B4-BE49-F238E27FC236}">
                <a16:creationId xmlns:a16="http://schemas.microsoft.com/office/drawing/2014/main" id="{007B6866-AB13-B2C2-37F6-63E87D6468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643D41-D77B-497B-945A-FC2BFE0C01B5}" type="datetime6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Dezember 25</a:t>
            </a:fld>
            <a:endParaRPr lang="de-DE" altLang="de-DE" sz="1400"/>
          </a:p>
        </p:txBody>
      </p:sp>
      <p:sp>
        <p:nvSpPr>
          <p:cNvPr id="22531" name="Fußzeilenplatzhalter 4">
            <a:extLst>
              <a:ext uri="{FF2B5EF4-FFF2-40B4-BE49-F238E27FC236}">
                <a16:creationId xmlns:a16="http://schemas.microsoft.com/office/drawing/2014/main" id="{E5F76558-1156-9554-988E-89605B09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/>
              <a:t>Staatliche Realschule Neusäß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F7DE18D-7C30-6728-EA92-5CFE2D2D5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86372"/>
            <a:ext cx="8208963" cy="100841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800" dirty="0"/>
              <a:t> </a:t>
            </a:r>
            <a:r>
              <a:rPr kumimoji="1" lang="de-DE" altLang="de-DE" sz="3600" u="sng" kern="1200" dirty="0"/>
              <a:t>3.2 Übertritt nach der 5. Klasse der Mittelschule</a:t>
            </a:r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F8103096-B2EA-CB9B-8667-2403A837A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4797425"/>
            <a:ext cx="6840538" cy="1223963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6F8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1F7A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"/>
              </a:lnSpc>
              <a:spcBef>
                <a:spcPct val="50000"/>
              </a:spcBef>
              <a:buFontTx/>
              <a:buNone/>
            </a:pPr>
            <a:r>
              <a:rPr lang="de-DE" altLang="de-DE" b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20000"/>
              </a:lnSpc>
              <a:spcBef>
                <a:spcPct val="50000"/>
              </a:spcBef>
              <a:buFontTx/>
              <a:buNone/>
            </a:pPr>
            <a:r>
              <a:rPr lang="de-DE" altLang="de-DE" b="1">
                <a:latin typeface="Times New Roman" panose="02020603050405020304" pitchFamily="18" charset="0"/>
              </a:rPr>
              <a:t>                 Mittelschule</a:t>
            </a:r>
            <a:r>
              <a:rPr lang="de-DE" altLang="de-DE">
                <a:latin typeface="Times New Roman" panose="02020603050405020304" pitchFamily="18" charset="0"/>
              </a:rPr>
              <a:t> </a:t>
            </a:r>
            <a:r>
              <a:rPr lang="de-DE" altLang="de-DE" b="1">
                <a:latin typeface="Times New Roman" panose="02020603050405020304" pitchFamily="18" charset="0"/>
              </a:rPr>
              <a:t>5. Klasse</a:t>
            </a:r>
          </a:p>
          <a:p>
            <a:pPr>
              <a:lnSpc>
                <a:spcPct val="20000"/>
              </a:lnSpc>
              <a:spcBef>
                <a:spcPct val="50000"/>
              </a:spcBef>
              <a:buFontTx/>
              <a:buNone/>
            </a:pPr>
            <a:endParaRPr lang="de-DE" altLang="de-DE" sz="2400" b="1">
              <a:latin typeface="Times New Roman" panose="02020603050405020304" pitchFamily="18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                   </a:t>
            </a:r>
            <a:r>
              <a:rPr lang="de-DE" altLang="de-DE" sz="1800">
                <a:latin typeface="Times New Roman" panose="02020603050405020304" pitchFamily="18" charset="0"/>
              </a:rPr>
              <a:t>(am 30.09. noch nicht 12 bzw. 13 Jahre)</a:t>
            </a:r>
            <a:r>
              <a:rPr lang="de-DE" altLang="de-DE" sz="2800">
                <a:latin typeface="Times New Roman" panose="02020603050405020304" pitchFamily="18" charset="0"/>
              </a:rPr>
              <a:t>	</a:t>
            </a:r>
          </a:p>
          <a:p>
            <a:pPr>
              <a:lnSpc>
                <a:spcPct val="20000"/>
              </a:lnSpc>
              <a:spcBef>
                <a:spcPct val="50000"/>
              </a:spcBef>
              <a:buFontTx/>
              <a:buNone/>
            </a:pPr>
            <a:r>
              <a:rPr lang="de-DE" altLang="de-DE" b="1">
                <a:latin typeface="Times New Roman" panose="02020603050405020304" pitchFamily="18" charset="0"/>
              </a:rPr>
              <a:t>                         </a:t>
            </a: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32F55ABE-F556-F85A-0638-97BF73A44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573463"/>
            <a:ext cx="2520950" cy="100806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C6F8F8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imes New Roman" panose="02020603050405020304" pitchFamily="18" charset="0"/>
              </a:rPr>
              <a:t>JZ: 2,5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Times New Roman" panose="02020603050405020304" pitchFamily="18" charset="0"/>
              </a:rPr>
              <a:t>D, M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de-DE" altLang="de-DE" sz="800" b="1">
              <a:latin typeface="Times New Roman" panose="02020603050405020304" pitchFamily="18" charset="0"/>
            </a:endParaRPr>
          </a:p>
        </p:txBody>
      </p:sp>
      <p:sp>
        <p:nvSpPr>
          <p:cNvPr id="22535" name="AutoShape 6">
            <a:extLst>
              <a:ext uri="{FF2B5EF4-FFF2-40B4-BE49-F238E27FC236}">
                <a16:creationId xmlns:a16="http://schemas.microsoft.com/office/drawing/2014/main" id="{181CF7F7-ABDD-B419-E4BD-92DB525C3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520951"/>
            <a:ext cx="485775" cy="836612"/>
          </a:xfrm>
          <a:prstGeom prst="upArrow">
            <a:avLst>
              <a:gd name="adj1" fmla="val 50000"/>
              <a:gd name="adj2" fmla="val 5931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2536" name="Text Box 23">
            <a:extLst>
              <a:ext uri="{FF2B5EF4-FFF2-40B4-BE49-F238E27FC236}">
                <a16:creationId xmlns:a16="http://schemas.microsoft.com/office/drawing/2014/main" id="{5E3C4C4F-F6BB-A984-D1B0-8C67E842F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72" y="1938338"/>
            <a:ext cx="3671887" cy="5334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6AFF39"/>
              </a:gs>
              <a:gs pos="100000">
                <a:srgbClr val="66FF33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66FF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latin typeface="Tahoma" panose="020B0604030504040204" pitchFamily="34" charset="0"/>
              </a:rPr>
              <a:t>Realschule, 5. Klasse </a:t>
            </a:r>
          </a:p>
        </p:txBody>
      </p:sp>
      <p:sp>
        <p:nvSpPr>
          <p:cNvPr id="22537" name="Text Box 30">
            <a:extLst>
              <a:ext uri="{FF2B5EF4-FFF2-40B4-BE49-F238E27FC236}">
                <a16:creationId xmlns:a16="http://schemas.microsoft.com/office/drawing/2014/main" id="{D9219B6B-3832-63D0-6281-CD9885E16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573463"/>
            <a:ext cx="2520950" cy="100806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C6F8F8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708688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imes New Roman" panose="02020603050405020304" pitchFamily="18" charset="0"/>
              </a:rPr>
              <a:t>JZ: 2,0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Times New Roman" panose="02020603050405020304" pitchFamily="18" charset="0"/>
              </a:rPr>
              <a:t>D, M, E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de-DE" altLang="de-DE" sz="800" b="1">
              <a:latin typeface="Times New Roman" panose="02020603050405020304" pitchFamily="18" charset="0"/>
            </a:endParaRPr>
          </a:p>
        </p:txBody>
      </p:sp>
      <p:sp>
        <p:nvSpPr>
          <p:cNvPr id="22538" name="Text Box 31">
            <a:extLst>
              <a:ext uri="{FF2B5EF4-FFF2-40B4-BE49-F238E27FC236}">
                <a16:creationId xmlns:a16="http://schemas.microsoft.com/office/drawing/2014/main" id="{56C62255-2001-2765-D45E-434A4D4EC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106" y="1915320"/>
            <a:ext cx="3744913" cy="5334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6AFF39"/>
              </a:gs>
              <a:gs pos="100000">
                <a:srgbClr val="66FF33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66FF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Tahoma" panose="020B0604030504040204" pitchFamily="34" charset="0"/>
              </a:rPr>
              <a:t>Realschule, 6. Klasse </a:t>
            </a:r>
          </a:p>
        </p:txBody>
      </p:sp>
      <p:sp>
        <p:nvSpPr>
          <p:cNvPr id="22539" name="AutoShape 32">
            <a:extLst>
              <a:ext uri="{FF2B5EF4-FFF2-40B4-BE49-F238E27FC236}">
                <a16:creationId xmlns:a16="http://schemas.microsoft.com/office/drawing/2014/main" id="{614EBCB0-84FF-61B9-5181-A5A5D29DD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520951"/>
            <a:ext cx="485775" cy="908049"/>
          </a:xfrm>
          <a:prstGeom prst="upArrow">
            <a:avLst>
              <a:gd name="adj1" fmla="val 50000"/>
              <a:gd name="adj2" fmla="val 5931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3">
            <a:extLst>
              <a:ext uri="{FF2B5EF4-FFF2-40B4-BE49-F238E27FC236}">
                <a16:creationId xmlns:a16="http://schemas.microsoft.com/office/drawing/2014/main" id="{E81E4321-C7B6-F833-789C-8DD76A4EC72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A9FFD7-0760-4716-BA58-DCBAD2027CBB}" type="datetime6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Dezember 25</a:t>
            </a:fld>
            <a:endParaRPr lang="de-DE" altLang="de-DE" sz="1400"/>
          </a:p>
        </p:txBody>
      </p:sp>
      <p:sp>
        <p:nvSpPr>
          <p:cNvPr id="18435" name="Fußzeilenplatzhalter 4">
            <a:extLst>
              <a:ext uri="{FF2B5EF4-FFF2-40B4-BE49-F238E27FC236}">
                <a16:creationId xmlns:a16="http://schemas.microsoft.com/office/drawing/2014/main" id="{8A839795-4542-3EE5-0228-1351A2DA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Staatliche Realschule Neusäß</a:t>
            </a:r>
          </a:p>
        </p:txBody>
      </p:sp>
      <p:sp>
        <p:nvSpPr>
          <p:cNvPr id="18436" name="Line 17">
            <a:extLst>
              <a:ext uri="{FF2B5EF4-FFF2-40B4-BE49-F238E27FC236}">
                <a16:creationId xmlns:a16="http://schemas.microsoft.com/office/drawing/2014/main" id="{F60D981E-2114-57DA-83F5-813976D610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4750" y="1916113"/>
            <a:ext cx="360363" cy="287337"/>
          </a:xfrm>
          <a:prstGeom prst="line">
            <a:avLst/>
          </a:prstGeom>
          <a:noFill/>
          <a:ln w="12700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37" name="Line 16">
            <a:extLst>
              <a:ext uri="{FF2B5EF4-FFF2-40B4-BE49-F238E27FC236}">
                <a16:creationId xmlns:a16="http://schemas.microsoft.com/office/drawing/2014/main" id="{EBFFEBFD-96FD-DC2D-4050-F4AC995AC9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84663" y="1916113"/>
            <a:ext cx="1295400" cy="287337"/>
          </a:xfrm>
          <a:prstGeom prst="line">
            <a:avLst/>
          </a:prstGeom>
          <a:noFill/>
          <a:ln w="12700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38" name="Text Box 2">
            <a:extLst>
              <a:ext uri="{FF2B5EF4-FFF2-40B4-BE49-F238E27FC236}">
                <a16:creationId xmlns:a16="http://schemas.microsoft.com/office/drawing/2014/main" id="{BA14A5D6-3963-01F8-F817-1269FDC8F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924175"/>
            <a:ext cx="1225550" cy="6477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7EFF7E"/>
              </a:gs>
              <a:gs pos="100000">
                <a:srgbClr val="00FF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Times New Roman" panose="02020603050405020304" pitchFamily="18" charset="0"/>
              </a:rPr>
              <a:t> </a:t>
            </a:r>
            <a:r>
              <a:rPr lang="de-DE" altLang="de-DE" sz="1600" b="1">
                <a:latin typeface="Times New Roman" panose="02020603050405020304" pitchFamily="18" charset="0"/>
              </a:rPr>
              <a:t>erfolgreich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Times New Roman" panose="02020603050405020304" pitchFamily="18" charset="0"/>
              </a:rPr>
              <a:t>3 + 4</a:t>
            </a:r>
          </a:p>
        </p:txBody>
      </p:sp>
      <p:sp>
        <p:nvSpPr>
          <p:cNvPr id="10247" name="Rectangle 3">
            <a:extLst>
              <a:ext uri="{FF2B5EF4-FFF2-40B4-BE49-F238E27FC236}">
                <a16:creationId xmlns:a16="http://schemas.microsoft.com/office/drawing/2014/main" id="{7743AE45-FA29-EC16-E9A5-F83995F90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24863" cy="576262"/>
          </a:xfrm>
        </p:spPr>
        <p:txBody>
          <a:bodyPr/>
          <a:lstStyle/>
          <a:p>
            <a:pPr eaLnBrk="1" hangingPunct="1">
              <a:defRPr/>
            </a:pPr>
            <a:r>
              <a:rPr kumimoji="1" lang="de-DE" altLang="de-DE" sz="3600" u="sng" kern="1200" dirty="0"/>
              <a:t>3. Übertritt aus der Grundschule</a:t>
            </a:r>
          </a:p>
        </p:txBody>
      </p:sp>
      <p:sp>
        <p:nvSpPr>
          <p:cNvPr id="18440" name="Text Box 4">
            <a:extLst>
              <a:ext uri="{FF2B5EF4-FFF2-40B4-BE49-F238E27FC236}">
                <a16:creationId xmlns:a16="http://schemas.microsoft.com/office/drawing/2014/main" id="{DFB969B2-0A70-6320-BCC9-4C664CB38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949950"/>
            <a:ext cx="8713787" cy="574675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6F8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1F7A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"/>
              </a:lnSpc>
              <a:spcBef>
                <a:spcPct val="50000"/>
              </a:spcBef>
              <a:buFontTx/>
              <a:buNone/>
            </a:pPr>
            <a:r>
              <a:rPr lang="de-DE" altLang="de-DE" b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20000"/>
              </a:lnSpc>
              <a:spcBef>
                <a:spcPct val="50000"/>
              </a:spcBef>
              <a:buFontTx/>
              <a:buNone/>
            </a:pPr>
            <a:r>
              <a:rPr lang="de-DE" altLang="de-DE" b="1">
                <a:latin typeface="Times New Roman" panose="02020603050405020304" pitchFamily="18" charset="0"/>
              </a:rPr>
              <a:t>Grundschule</a:t>
            </a:r>
            <a:r>
              <a:rPr lang="de-DE" altLang="de-DE">
                <a:latin typeface="Times New Roman" panose="02020603050405020304" pitchFamily="18" charset="0"/>
              </a:rPr>
              <a:t> </a:t>
            </a:r>
            <a:r>
              <a:rPr lang="de-DE" altLang="de-DE" b="1">
                <a:latin typeface="Times New Roman" panose="02020603050405020304" pitchFamily="18" charset="0"/>
              </a:rPr>
              <a:t>4. Klasse      </a:t>
            </a:r>
            <a:r>
              <a:rPr lang="de-DE" altLang="de-DE" sz="2400">
                <a:latin typeface="Times New Roman" panose="02020603050405020304" pitchFamily="18" charset="0"/>
              </a:rPr>
              <a:t>(am 30.9. noch nicht 12 Jahre)</a:t>
            </a:r>
          </a:p>
        </p:txBody>
      </p:sp>
      <p:sp>
        <p:nvSpPr>
          <p:cNvPr id="18441" name="Text Box 7">
            <a:extLst>
              <a:ext uri="{FF2B5EF4-FFF2-40B4-BE49-F238E27FC236}">
                <a16:creationId xmlns:a16="http://schemas.microsoft.com/office/drawing/2014/main" id="{013D42F8-FE38-91DA-2B26-099AD7DEB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24400"/>
            <a:ext cx="2089150" cy="93662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CEFFFF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995C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imes New Roman" panose="02020603050405020304" pitchFamily="18" charset="0"/>
              </a:rPr>
              <a:t>ÜZ: 2,66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Times New Roman" panose="02020603050405020304" pitchFamily="18" charset="0"/>
              </a:rPr>
              <a:t>D, M, HSU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1800" b="1">
              <a:latin typeface="Times New Roman" panose="02020603050405020304" pitchFamily="18" charset="0"/>
            </a:endParaRPr>
          </a:p>
        </p:txBody>
      </p:sp>
      <p:sp>
        <p:nvSpPr>
          <p:cNvPr id="18442" name="Text Box 8">
            <a:extLst>
              <a:ext uri="{FF2B5EF4-FFF2-40B4-BE49-F238E27FC236}">
                <a16:creationId xmlns:a16="http://schemas.microsoft.com/office/drawing/2014/main" id="{40360632-1A6C-C4FD-54A4-A3EF5E958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005263"/>
            <a:ext cx="4765675" cy="457200"/>
          </a:xfrm>
          <a:prstGeom prst="rect">
            <a:avLst/>
          </a:prstGeom>
          <a:gradFill rotWithShape="0">
            <a:gsLst>
              <a:gs pos="0">
                <a:srgbClr val="FF9999"/>
              </a:gs>
              <a:gs pos="100000">
                <a:srgbClr val="FF9A9A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  <a:contourClr>
              <a:srgbClr val="FF99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Times New Roman" panose="02020603050405020304" pitchFamily="18" charset="0"/>
              </a:rPr>
              <a:t>         Probeunterricht in D, M</a:t>
            </a:r>
          </a:p>
        </p:txBody>
      </p:sp>
      <p:sp>
        <p:nvSpPr>
          <p:cNvPr id="18443" name="AutoShape 9">
            <a:extLst>
              <a:ext uri="{FF2B5EF4-FFF2-40B4-BE49-F238E27FC236}">
                <a16:creationId xmlns:a16="http://schemas.microsoft.com/office/drawing/2014/main" id="{0A77AE96-53A2-8C15-19C5-B4D2A7176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73463"/>
            <a:ext cx="485775" cy="36036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44" name="Text Box 11">
            <a:extLst>
              <a:ext uri="{FF2B5EF4-FFF2-40B4-BE49-F238E27FC236}">
                <a16:creationId xmlns:a16="http://schemas.microsoft.com/office/drawing/2014/main" id="{F986BBA8-8D9D-2001-EC9A-304C1C846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924175"/>
            <a:ext cx="2087562" cy="6477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5A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Times New Roman" panose="02020603050405020304" pitchFamily="18" charset="0"/>
              </a:rPr>
              <a:t>nicht bestanden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Times New Roman" panose="02020603050405020304" pitchFamily="18" charset="0"/>
              </a:rPr>
              <a:t>mit 4 + 4</a:t>
            </a:r>
          </a:p>
        </p:txBody>
      </p:sp>
      <p:sp>
        <p:nvSpPr>
          <p:cNvPr id="18445" name="AutoShape 12">
            <a:extLst>
              <a:ext uri="{FF2B5EF4-FFF2-40B4-BE49-F238E27FC236}">
                <a16:creationId xmlns:a16="http://schemas.microsoft.com/office/drawing/2014/main" id="{ABF490FF-4115-59A5-4C5E-571A8CA6E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573463"/>
            <a:ext cx="485775" cy="36036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46" name="Text Box 13">
            <a:extLst>
              <a:ext uri="{FF2B5EF4-FFF2-40B4-BE49-F238E27FC236}">
                <a16:creationId xmlns:a16="http://schemas.microsoft.com/office/drawing/2014/main" id="{D661F25A-C559-66E2-939F-C986B71E2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060575"/>
            <a:ext cx="1943100" cy="681038"/>
          </a:xfrm>
          <a:prstGeom prst="rect">
            <a:avLst/>
          </a:prstGeom>
          <a:solidFill>
            <a:schemeClr val="bg1"/>
          </a:solidFill>
          <a:ln w="635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600" b="1"/>
              <a:t>Beratung/</a:t>
            </a:r>
          </a:p>
          <a:p>
            <a:pPr algn="ctr">
              <a:spcBef>
                <a:spcPct val="15000"/>
              </a:spcBef>
              <a:buFontTx/>
              <a:buNone/>
            </a:pPr>
            <a:r>
              <a:rPr lang="de-DE" altLang="de-DE" sz="1600" b="1"/>
              <a:t>Elternentscheid</a:t>
            </a:r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25AB1BAA-EF04-E44D-B628-13FC1B0C0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25538"/>
            <a:ext cx="4271963" cy="7905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8F800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</a:rPr>
              <a:t> </a:t>
            </a:r>
            <a:r>
              <a:rPr lang="de-DE" altLang="de-DE" sz="4000" b="1">
                <a:latin typeface="Tahoma" panose="020B0604030504040204" pitchFamily="34" charset="0"/>
              </a:rPr>
              <a:t>Mittelschule</a:t>
            </a:r>
          </a:p>
        </p:txBody>
      </p:sp>
      <p:sp>
        <p:nvSpPr>
          <p:cNvPr id="18448" name="Text Box 18">
            <a:extLst>
              <a:ext uri="{FF2B5EF4-FFF2-40B4-BE49-F238E27FC236}">
                <a16:creationId xmlns:a16="http://schemas.microsoft.com/office/drawing/2014/main" id="{FAECDB1A-AC67-9EB7-CF9B-0EEB0650D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797425"/>
            <a:ext cx="2438400" cy="79216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D2FFFF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990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Times New Roman" panose="02020603050405020304" pitchFamily="18" charset="0"/>
              </a:rPr>
              <a:t>ÜZ: 3,00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de-DE" altLang="de-DE" sz="2000" b="1">
                <a:latin typeface="Times New Roman" panose="02020603050405020304" pitchFamily="18" charset="0"/>
              </a:rPr>
              <a:t>D, M, HSU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de-DE" altLang="de-DE" sz="2400" b="1">
              <a:latin typeface="Times New Roman" panose="02020603050405020304" pitchFamily="18" charset="0"/>
            </a:endParaRPr>
          </a:p>
        </p:txBody>
      </p:sp>
      <p:sp>
        <p:nvSpPr>
          <p:cNvPr id="18449" name="AutoShape 19">
            <a:extLst>
              <a:ext uri="{FF2B5EF4-FFF2-40B4-BE49-F238E27FC236}">
                <a16:creationId xmlns:a16="http://schemas.microsoft.com/office/drawing/2014/main" id="{7A084EE6-8713-1F79-2A4D-BE3D57373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437063"/>
            <a:ext cx="485775" cy="287337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50" name="AutoShape 20">
            <a:extLst>
              <a:ext uri="{FF2B5EF4-FFF2-40B4-BE49-F238E27FC236}">
                <a16:creationId xmlns:a16="http://schemas.microsoft.com/office/drawing/2014/main" id="{C61CCBD8-2424-9B6E-FADF-29F7198C5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3573463"/>
            <a:ext cx="485775" cy="36036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51" name="Text Box 21">
            <a:extLst>
              <a:ext uri="{FF2B5EF4-FFF2-40B4-BE49-F238E27FC236}">
                <a16:creationId xmlns:a16="http://schemas.microsoft.com/office/drawing/2014/main" id="{56A18E90-3EDA-7591-E820-273C3113F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924175"/>
            <a:ext cx="1285875" cy="6477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7474"/>
              </a:gs>
              <a:gs pos="100000">
                <a:srgbClr val="FF0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latin typeface="Times New Roman" panose="02020603050405020304" pitchFamily="18" charset="0"/>
              </a:rPr>
              <a:t> </a:t>
            </a:r>
            <a:r>
              <a:rPr lang="de-DE" altLang="de-DE" sz="1600" b="1">
                <a:latin typeface="Times New Roman" panose="02020603050405020304" pitchFamily="18" charset="0"/>
              </a:rPr>
              <a:t>nicht bestanden</a:t>
            </a:r>
          </a:p>
        </p:txBody>
      </p:sp>
      <p:sp>
        <p:nvSpPr>
          <p:cNvPr id="18452" name="AutoShape 22">
            <a:extLst>
              <a:ext uri="{FF2B5EF4-FFF2-40B4-BE49-F238E27FC236}">
                <a16:creationId xmlns:a16="http://schemas.microsoft.com/office/drawing/2014/main" id="{47747D31-4421-0D32-D47B-6F249C450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133600"/>
            <a:ext cx="485775" cy="719138"/>
          </a:xfrm>
          <a:prstGeom prst="upArrow">
            <a:avLst>
              <a:gd name="adj1" fmla="val 50000"/>
              <a:gd name="adj2" fmla="val 3701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53" name="Text Box 23">
            <a:extLst>
              <a:ext uri="{FF2B5EF4-FFF2-40B4-BE49-F238E27FC236}">
                <a16:creationId xmlns:a16="http://schemas.microsoft.com/office/drawing/2014/main" id="{E829ED1D-9547-3F76-46BD-3B3786852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176712" cy="777875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6AFF39"/>
              </a:gs>
              <a:gs pos="100000">
                <a:srgbClr val="66FF33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66FF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4000" b="1">
                <a:latin typeface="Tahoma" panose="020B0604030504040204" pitchFamily="34" charset="0"/>
              </a:rPr>
              <a:t>Realschule </a:t>
            </a:r>
          </a:p>
        </p:txBody>
      </p:sp>
      <p:sp>
        <p:nvSpPr>
          <p:cNvPr id="18454" name="AutoShape 29">
            <a:extLst>
              <a:ext uri="{FF2B5EF4-FFF2-40B4-BE49-F238E27FC236}">
                <a16:creationId xmlns:a16="http://schemas.microsoft.com/office/drawing/2014/main" id="{5F8E1260-3F5F-0C3C-465A-EFF956743DF8}"/>
              </a:ext>
            </a:extLst>
          </p:cNvPr>
          <p:cNvSpPr>
            <a:spLocks noChangeArrowheads="1"/>
          </p:cNvSpPr>
          <p:nvPr/>
        </p:nvSpPr>
        <p:spPr bwMode="auto">
          <a:xfrm rot="-3204754">
            <a:off x="3901281" y="1651794"/>
            <a:ext cx="550863" cy="1368425"/>
          </a:xfrm>
          <a:prstGeom prst="upArrow">
            <a:avLst>
              <a:gd name="adj1" fmla="val 50000"/>
              <a:gd name="adj2" fmla="val 6210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8455" name="AutoShape 6">
            <a:extLst>
              <a:ext uri="{FF2B5EF4-FFF2-40B4-BE49-F238E27FC236}">
                <a16:creationId xmlns:a16="http://schemas.microsoft.com/office/drawing/2014/main" id="{991B1B4F-7394-190F-5BAA-7E89E9552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989138"/>
            <a:ext cx="485775" cy="2519362"/>
          </a:xfrm>
          <a:prstGeom prst="upArrow">
            <a:avLst>
              <a:gd name="adj1" fmla="val 50000"/>
              <a:gd name="adj2" fmla="val 12965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3D2128-564C-3839-367A-FF1F30A9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49073C-04E0-466A-997B-902E050C297A}" type="datetime6">
              <a:rPr lang="de-DE" smtClean="0"/>
              <a:pPr>
                <a:defRPr/>
              </a:pPr>
              <a:t>Dezember 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46A8CC-3CC4-B686-3621-3FB3789A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Staatliche Realschule Neusäß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469486-7556-9F02-DEB9-A379C5F1E7F6}"/>
              </a:ext>
            </a:extLst>
          </p:cNvPr>
          <p:cNvSpPr txBox="1"/>
          <p:nvPr/>
        </p:nvSpPr>
        <p:spPr>
          <a:xfrm>
            <a:off x="0" y="428178"/>
            <a:ext cx="9144000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Notenschnitt 2,33 – das sollte bedacht werden!</a:t>
            </a:r>
          </a:p>
          <a:p>
            <a:endParaRPr lang="de-DE" sz="105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/>
              <a:t>Tendenzen der einzelnen Noten, v.a. der Deutschnote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/>
              <a:t>Kann über einen sehr langen Zeitraum noch mehr gelernt werden?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     (Motivation? Zeit? Belastbarkeit: Kind UND Familie?)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/>
              <a:t>Problematik des Scheiterns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b="1" dirty="0"/>
              <a:t>Begrenzte Platzkapazitäten</a:t>
            </a:r>
            <a:r>
              <a:rPr lang="de-DE" sz="2000" dirty="0"/>
              <a:t> an den Realschulen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/>
              <a:t>Wege zum Abitur bzw. Studium ohne zweite Fremdsprache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/>
              <a:t>9 Schuljahre bis zum Abitur über Realschule UND FOS bzw. Gymnasium!</a:t>
            </a:r>
          </a:p>
          <a:p>
            <a:endParaRPr lang="de-DE" dirty="0"/>
          </a:p>
          <a:p>
            <a:r>
              <a:rPr lang="de-DE" dirty="0"/>
              <a:t>    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068742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8FD9DA58-D57A-FD85-A0F8-E94211AF7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23913"/>
          </a:xfrm>
        </p:spPr>
        <p:txBody>
          <a:bodyPr/>
          <a:lstStyle/>
          <a:p>
            <a:r>
              <a:rPr lang="de-DE" altLang="de-DE" u="sng"/>
              <a:t>Entscheidungshilfen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39BD20-205C-D5D4-50DA-248822CC4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68413"/>
            <a:ext cx="8240713" cy="48974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800" u="sng" dirty="0"/>
              <a:t>Noten und ihre Entstehung kritisch hinterfragen!</a:t>
            </a:r>
          </a:p>
          <a:p>
            <a:pPr marL="0" indent="0">
              <a:buFontTx/>
              <a:buNone/>
              <a:defRPr/>
            </a:pPr>
            <a:r>
              <a:rPr lang="de-DE" sz="2400" dirty="0"/>
              <a:t>- Deutsch!, Mathematik (Nur 1 schwächeres Fach!)</a:t>
            </a:r>
          </a:p>
          <a:p>
            <a:pPr marL="0" indent="0">
              <a:buFontTx/>
              <a:buNone/>
              <a:defRPr/>
            </a:pPr>
            <a:r>
              <a:rPr lang="de-DE" sz="2400" dirty="0"/>
              <a:t>- HSU</a:t>
            </a:r>
            <a:r>
              <a:rPr lang="de-DE" sz="2800" dirty="0"/>
              <a:t> </a:t>
            </a:r>
            <a:r>
              <a:rPr lang="de-DE" sz="2400" dirty="0"/>
              <a:t>(hohe Anzahl an Wiederholungsgänge?)</a:t>
            </a:r>
            <a:endParaRPr lang="de-DE" sz="2800" dirty="0"/>
          </a:p>
          <a:p>
            <a:pPr marL="0" indent="0">
              <a:buFontTx/>
              <a:buNone/>
              <a:defRPr/>
            </a:pPr>
            <a:endParaRPr lang="de-DE" sz="1200" u="sng" dirty="0"/>
          </a:p>
          <a:p>
            <a:pPr marL="0" indent="0">
              <a:buFontTx/>
              <a:buNone/>
              <a:defRPr/>
            </a:pPr>
            <a:r>
              <a:rPr lang="de-DE" sz="2800" u="sng" dirty="0"/>
              <a:t>Psychische Belastbarkeit</a:t>
            </a:r>
          </a:p>
          <a:p>
            <a:pPr marL="0" indent="0">
              <a:buFontTx/>
              <a:buNone/>
              <a:defRPr/>
            </a:pPr>
            <a:r>
              <a:rPr lang="de-DE" sz="2400" dirty="0"/>
              <a:t>- Umgang mit Erwartungsdruck und Misserfolgen</a:t>
            </a:r>
          </a:p>
          <a:p>
            <a:pPr marL="0" indent="0">
              <a:buFontTx/>
              <a:buNone/>
              <a:defRPr/>
            </a:pPr>
            <a:r>
              <a:rPr lang="de-DE" sz="2400" dirty="0"/>
              <a:t>- Disziplin = Bereitschaft zum Verzicht</a:t>
            </a:r>
          </a:p>
          <a:p>
            <a:pPr marL="0" indent="0">
              <a:buFontTx/>
              <a:buNone/>
              <a:defRPr/>
            </a:pPr>
            <a:r>
              <a:rPr lang="de-DE" sz="2400" dirty="0"/>
              <a:t>- Familiäre Situation</a:t>
            </a:r>
          </a:p>
          <a:p>
            <a:pPr marL="0" indent="0">
              <a:buFontTx/>
              <a:buNone/>
              <a:defRPr/>
            </a:pPr>
            <a:r>
              <a:rPr lang="de-DE" sz="2400" dirty="0"/>
              <a:t>- Vorsicht: übermäßige Belastung</a:t>
            </a:r>
          </a:p>
          <a:p>
            <a:pPr>
              <a:buFontTx/>
              <a:buChar char="-"/>
              <a:defRPr/>
            </a:pPr>
            <a:endParaRPr lang="de-DE" sz="1100" dirty="0"/>
          </a:p>
          <a:p>
            <a:pPr marL="0" indent="0">
              <a:buFontTx/>
              <a:buNone/>
              <a:defRPr/>
            </a:pPr>
            <a:endParaRPr lang="de-DE" sz="500" u="sng" dirty="0"/>
          </a:p>
          <a:p>
            <a:pPr marL="0" indent="0">
              <a:buFontTx/>
              <a:buNone/>
              <a:defRPr/>
            </a:pPr>
            <a:r>
              <a:rPr lang="de-DE" sz="2800" u="sng" dirty="0"/>
              <a:t>Körperliche Belastbarkeit</a:t>
            </a:r>
          </a:p>
          <a:p>
            <a:pPr>
              <a:buFontTx/>
              <a:buChar char="-"/>
              <a:defRPr/>
            </a:pPr>
            <a:endParaRPr lang="de-DE" dirty="0"/>
          </a:p>
        </p:txBody>
      </p:sp>
      <p:sp>
        <p:nvSpPr>
          <p:cNvPr id="34820" name="Fußzeilenplatzhalter 4">
            <a:extLst>
              <a:ext uri="{FF2B5EF4-FFF2-40B4-BE49-F238E27FC236}">
                <a16:creationId xmlns:a16="http://schemas.microsoft.com/office/drawing/2014/main" id="{6F1B320D-1171-2FF8-E33E-446081C1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/>
              <a:t>Staatliche Realschule Neusäß</a:t>
            </a:r>
          </a:p>
        </p:txBody>
      </p:sp>
      <p:pic>
        <p:nvPicPr>
          <p:cNvPr id="34821" name="Picture 2" descr="Mann kann sich nicht entscheiden">
            <a:extLst>
              <a:ext uri="{FF2B5EF4-FFF2-40B4-BE49-F238E27FC236}">
                <a16:creationId xmlns:a16="http://schemas.microsoft.com/office/drawing/2014/main" id="{3E296634-256E-45EC-FD07-8F079206F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4852988"/>
            <a:ext cx="33083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feld 5">
            <a:extLst>
              <a:ext uri="{FF2B5EF4-FFF2-40B4-BE49-F238E27FC236}">
                <a16:creationId xmlns:a16="http://schemas.microsoft.com/office/drawing/2014/main" id="{21E9511A-4775-EF88-2309-D946C7A97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6542088"/>
            <a:ext cx="2508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100"/>
              <a:t>www.palverlag.de</a:t>
            </a: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>
            <a:extLst>
              <a:ext uri="{FF2B5EF4-FFF2-40B4-BE49-F238E27FC236}">
                <a16:creationId xmlns:a16="http://schemas.microsoft.com/office/drawing/2014/main" id="{8BC70764-D765-F619-563E-050E5F911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345363" cy="865188"/>
          </a:xfrm>
        </p:spPr>
        <p:txBody>
          <a:bodyPr/>
          <a:lstStyle/>
          <a:p>
            <a:pPr algn="l"/>
            <a:r>
              <a:rPr lang="de-DE" altLang="de-DE" sz="3200" u="sng"/>
              <a:t>Wie können Eltern unterstützen?</a:t>
            </a:r>
          </a:p>
        </p:txBody>
      </p:sp>
      <p:sp>
        <p:nvSpPr>
          <p:cNvPr id="36867" name="Inhaltsplatzhalter 2">
            <a:extLst>
              <a:ext uri="{FF2B5EF4-FFF2-40B4-BE49-F238E27FC236}">
                <a16:creationId xmlns:a16="http://schemas.microsoft.com/office/drawing/2014/main" id="{27A08788-927A-396B-FDD1-92BB11B448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7993062" cy="4854575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de-DE" altLang="de-DE" sz="2800" u="sng">
                <a:solidFill>
                  <a:srgbClr val="C00000"/>
                </a:solidFill>
              </a:rPr>
              <a:t>Schule macht nicht nur Spaß!</a:t>
            </a:r>
          </a:p>
          <a:p>
            <a:pPr marL="0" indent="0">
              <a:buFont typeface="Monotype Sorts" pitchFamily="2" charset="2"/>
              <a:buNone/>
            </a:pPr>
            <a:r>
              <a:rPr lang="de-DE" altLang="de-DE" sz="2400"/>
              <a:t>- Kindern etwas zumuten, statt verwöhnen.</a:t>
            </a:r>
          </a:p>
          <a:p>
            <a:pPr marL="0" indent="0">
              <a:buFont typeface="Monotype Sorts" pitchFamily="2" charset="2"/>
              <a:buNone/>
            </a:pPr>
            <a:endParaRPr lang="de-DE" altLang="de-DE" sz="1100"/>
          </a:p>
          <a:p>
            <a:pPr marL="0" indent="0">
              <a:buFont typeface="Monotype Sorts" pitchFamily="2" charset="2"/>
              <a:buNone/>
            </a:pPr>
            <a:r>
              <a:rPr lang="de-DE" altLang="de-DE" sz="2800" u="sng">
                <a:solidFill>
                  <a:srgbClr val="FFC000"/>
                </a:solidFill>
              </a:rPr>
              <a:t>Disziplin ist ein wichtiger Lernhelfer!</a:t>
            </a:r>
          </a:p>
          <a:p>
            <a:pPr marL="0" indent="0">
              <a:buFont typeface="Monotype Sorts" pitchFamily="2" charset="2"/>
              <a:buNone/>
            </a:pPr>
            <a:r>
              <a:rPr lang="de-DE" altLang="de-DE" sz="2400"/>
              <a:t>- Die Einhaltung von Regeln erwarten.</a:t>
            </a:r>
          </a:p>
          <a:p>
            <a:pPr marL="0" indent="0">
              <a:buFont typeface="Monotype Sorts" pitchFamily="2" charset="2"/>
              <a:buNone/>
            </a:pPr>
            <a:r>
              <a:rPr lang="de-DE" altLang="de-DE" sz="2400"/>
              <a:t>- Lehrer und Mitschüler verdienen grundsätzlich Respekt.</a:t>
            </a:r>
          </a:p>
          <a:p>
            <a:pPr marL="0" indent="0">
              <a:buFont typeface="Monotype Sorts" pitchFamily="2" charset="2"/>
              <a:buNone/>
            </a:pPr>
            <a:endParaRPr lang="de-DE" altLang="de-DE" sz="800"/>
          </a:p>
          <a:p>
            <a:pPr marL="0" indent="0">
              <a:buFont typeface="Monotype Sorts" pitchFamily="2" charset="2"/>
              <a:buNone/>
            </a:pPr>
            <a:r>
              <a:rPr lang="de-DE" altLang="de-DE" sz="2800" u="sng">
                <a:solidFill>
                  <a:srgbClr val="006600"/>
                </a:solidFill>
              </a:rPr>
              <a:t>Eltern sind ein wichtiger Lernbegleiter!</a:t>
            </a:r>
          </a:p>
          <a:p>
            <a:pPr marL="0" indent="0">
              <a:buFont typeface="Monotype Sorts" pitchFamily="2" charset="2"/>
              <a:buNone/>
            </a:pPr>
            <a:r>
              <a:rPr lang="de-DE" altLang="de-DE" sz="2400"/>
              <a:t>- Interesse für alles Schulische.</a:t>
            </a:r>
          </a:p>
          <a:p>
            <a:pPr marL="0" indent="0">
              <a:buFont typeface="Monotype Sorts" pitchFamily="2" charset="2"/>
              <a:buNone/>
            </a:pPr>
            <a:r>
              <a:rPr lang="de-DE" altLang="de-DE" sz="2400"/>
              <a:t>- Sinnvolle Freizeit (Freunde, Medien…)</a:t>
            </a:r>
          </a:p>
          <a:p>
            <a:pPr marL="0" indent="0">
              <a:buFont typeface="Monotype Sorts" pitchFamily="2" charset="2"/>
              <a:buNone/>
            </a:pPr>
            <a:r>
              <a:rPr lang="de-DE" altLang="de-DE" sz="2400"/>
              <a:t>- Durchsetzung guter Lernstrategien</a:t>
            </a:r>
          </a:p>
          <a:p>
            <a:pPr marL="0" indent="0">
              <a:buFont typeface="Monotype Sorts" pitchFamily="2" charset="2"/>
              <a:buNone/>
            </a:pPr>
            <a:r>
              <a:rPr lang="de-DE" altLang="de-DE" sz="2400"/>
              <a:t>- Sinnvolle Arbeitsorganisation</a:t>
            </a:r>
          </a:p>
        </p:txBody>
      </p:sp>
      <p:sp>
        <p:nvSpPr>
          <p:cNvPr id="36868" name="Datumsplatzhalter 3">
            <a:extLst>
              <a:ext uri="{FF2B5EF4-FFF2-40B4-BE49-F238E27FC236}">
                <a16:creationId xmlns:a16="http://schemas.microsoft.com/office/drawing/2014/main" id="{0432F371-B0A0-5799-A8CE-F2874A1E2F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6C55DF3-042D-4F61-9329-B2DB6FB5332D}" type="datetime6">
              <a:rPr lang="de-DE" altLang="de-DE" sz="1400" smtClean="0">
                <a:solidFill>
                  <a:schemeClr val="bg2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>
              <a:solidFill>
                <a:schemeClr val="bg2"/>
              </a:solidFill>
            </a:endParaRPr>
          </a:p>
        </p:txBody>
      </p:sp>
      <p:sp>
        <p:nvSpPr>
          <p:cNvPr id="36869" name="Fußzeilenplatzhalter 4">
            <a:extLst>
              <a:ext uri="{FF2B5EF4-FFF2-40B4-BE49-F238E27FC236}">
                <a16:creationId xmlns:a16="http://schemas.microsoft.com/office/drawing/2014/main" id="{CCD53BC5-F370-6545-7BF3-10B067F2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chemeClr val="bg2"/>
                </a:solidFill>
              </a:rPr>
              <a:t>Staatliche Realschule Neusäß</a:t>
            </a:r>
          </a:p>
        </p:txBody>
      </p:sp>
      <p:pic>
        <p:nvPicPr>
          <p:cNvPr id="36870" name="Picture 7" descr="https://upload.wikimedia.org/wikipedia/commons/thumb/9/93/Zeichen_131.svg/2000px-Zeichen_131.svg.png">
            <a:extLst>
              <a:ext uri="{FF2B5EF4-FFF2-40B4-BE49-F238E27FC236}">
                <a16:creationId xmlns:a16="http://schemas.microsoft.com/office/drawing/2014/main" id="{32560A72-B198-C9D1-247C-E01EF6DC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49725"/>
            <a:ext cx="270033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feld 1">
            <a:extLst>
              <a:ext uri="{FF2B5EF4-FFF2-40B4-BE49-F238E27FC236}">
                <a16:creationId xmlns:a16="http://schemas.microsoft.com/office/drawing/2014/main" id="{D194370F-E743-7BEC-42CC-B44D2308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6211888"/>
            <a:ext cx="287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/>
              <a:t>www.wikipedia.de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79CC8C77-1A52-5546-BDC3-F4025EC53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836" y="2997200"/>
            <a:ext cx="1223963" cy="2667000"/>
          </a:xfrm>
          <a:prstGeom prst="rect">
            <a:avLst/>
          </a:prstGeom>
          <a:solidFill>
            <a:srgbClr val="D9FFD9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imes New Roman" panose="02020603050405020304" pitchFamily="18" charset="0"/>
              </a:rPr>
              <a:t>10.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imes New Roman" panose="02020603050405020304" pitchFamily="18" charset="0"/>
              </a:rPr>
              <a:t>9.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imes New Roman" panose="02020603050405020304" pitchFamily="18" charset="0"/>
              </a:rPr>
              <a:t>8.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imes New Roman" panose="02020603050405020304" pitchFamily="18" charset="0"/>
              </a:rPr>
              <a:t>7.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imes New Roman" panose="02020603050405020304" pitchFamily="18" charset="0"/>
              </a:rPr>
              <a:t>6.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imes New Roman" panose="02020603050405020304" pitchFamily="18" charset="0"/>
              </a:rPr>
              <a:t>5.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D4895DA-6383-5A01-BD50-C86D1F5DE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20189"/>
            <a:ext cx="8126413" cy="523876"/>
          </a:xfrm>
        </p:spPr>
        <p:txBody>
          <a:bodyPr>
            <a:normAutofit fontScale="90000"/>
          </a:bodyPr>
          <a:lstStyle/>
          <a:p>
            <a:r>
              <a:rPr lang="de-DE" altLang="de-DE" sz="3600" dirty="0">
                <a:solidFill>
                  <a:schemeClr val="tx1"/>
                </a:solidFill>
              </a:rPr>
              <a:t>  </a:t>
            </a:r>
            <a:br>
              <a:rPr lang="de-DE" altLang="de-DE" sz="3600" dirty="0">
                <a:solidFill>
                  <a:schemeClr val="tx1"/>
                </a:solidFill>
              </a:rPr>
            </a:br>
            <a:br>
              <a:rPr lang="de-DE" altLang="de-DE" sz="3600" dirty="0">
                <a:solidFill>
                  <a:schemeClr val="tx1"/>
                </a:solidFill>
              </a:rPr>
            </a:br>
            <a:r>
              <a:rPr lang="de-DE" altLang="de-DE" sz="3600" u="sng" dirty="0">
                <a:solidFill>
                  <a:schemeClr val="tx1"/>
                </a:solidFill>
              </a:rPr>
              <a:t>Bayerisches Schulsystem:</a:t>
            </a:r>
            <a:br>
              <a:rPr lang="de-DE" altLang="de-DE" sz="3600" dirty="0">
                <a:solidFill>
                  <a:schemeClr val="tx1"/>
                </a:solidFill>
              </a:rPr>
            </a:br>
            <a:r>
              <a:rPr lang="de-DE" altLang="de-DE" sz="3600" u="sng" dirty="0">
                <a:solidFill>
                  <a:schemeClr val="tx1"/>
                </a:solidFill>
              </a:rPr>
              <a:t>Hauptwege zur Mittleren Reife</a:t>
            </a:r>
          </a:p>
        </p:txBody>
      </p:sp>
      <p:sp>
        <p:nvSpPr>
          <p:cNvPr id="8195" name="Datumsplatzhalter 3">
            <a:extLst>
              <a:ext uri="{FF2B5EF4-FFF2-40B4-BE49-F238E27FC236}">
                <a16:creationId xmlns:a16="http://schemas.microsoft.com/office/drawing/2014/main" id="{E4FFFA95-7CEC-D0C5-4BE7-3EBED2C11B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A284068-0256-469E-868F-8518EEC07871}" type="datetime6">
              <a:rPr lang="de-DE" altLang="de-DE" sz="1400" smtClean="0">
                <a:solidFill>
                  <a:schemeClr val="bg2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>
              <a:solidFill>
                <a:schemeClr val="bg2"/>
              </a:solidFill>
            </a:endParaRPr>
          </a:p>
        </p:txBody>
      </p:sp>
      <p:sp>
        <p:nvSpPr>
          <p:cNvPr id="8196" name="Fußzeilenplatzhalter 4">
            <a:extLst>
              <a:ext uri="{FF2B5EF4-FFF2-40B4-BE49-F238E27FC236}">
                <a16:creationId xmlns:a16="http://schemas.microsoft.com/office/drawing/2014/main" id="{00B9E03E-3CF0-1B6F-4D54-0D15DC54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chemeClr val="bg2"/>
                </a:solidFill>
              </a:rPr>
              <a:t>Staatliche Realschule Neusäß</a:t>
            </a:r>
          </a:p>
        </p:txBody>
      </p:sp>
      <p:sp>
        <p:nvSpPr>
          <p:cNvPr id="8198" name="Text Box 4">
            <a:extLst>
              <a:ext uri="{FF2B5EF4-FFF2-40B4-BE49-F238E27FC236}">
                <a16:creationId xmlns:a16="http://schemas.microsoft.com/office/drawing/2014/main" id="{B4CB3FA9-7C6F-1F77-73FB-6FF068E3A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205038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 b="1"/>
              <a:t>Wirtschafts-schule</a:t>
            </a:r>
          </a:p>
        </p:txBody>
      </p:sp>
      <p:sp>
        <p:nvSpPr>
          <p:cNvPr id="8199" name="Text Box 5">
            <a:extLst>
              <a:ext uri="{FF2B5EF4-FFF2-40B4-BE49-F238E27FC236}">
                <a16:creationId xmlns:a16="http://schemas.microsoft.com/office/drawing/2014/main" id="{A25B5509-3C84-894B-75CD-AF7404E92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997200"/>
            <a:ext cx="1152525" cy="187325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10.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9.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8.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7.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400">
              <a:latin typeface="Times New Roman" panose="02020603050405020304" pitchFamily="18" charset="0"/>
            </a:endParaRPr>
          </a:p>
        </p:txBody>
      </p:sp>
      <p:sp>
        <p:nvSpPr>
          <p:cNvPr id="8200" name="Text Box 6">
            <a:extLst>
              <a:ext uri="{FF2B5EF4-FFF2-40B4-BE49-F238E27FC236}">
                <a16:creationId xmlns:a16="http://schemas.microsoft.com/office/drawing/2014/main" id="{DDADC4DF-50CD-62A3-FE8B-14365F189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276475"/>
            <a:ext cx="1585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 b="1" dirty="0"/>
              <a:t>Realschule</a:t>
            </a:r>
          </a:p>
        </p:txBody>
      </p:sp>
      <p:sp>
        <p:nvSpPr>
          <p:cNvPr id="8201" name="Text Box 7">
            <a:extLst>
              <a:ext uri="{FF2B5EF4-FFF2-40B4-BE49-F238E27FC236}">
                <a16:creationId xmlns:a16="http://schemas.microsoft.com/office/drawing/2014/main" id="{286497D3-E1AC-45FC-2267-8F1853F9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205038"/>
            <a:ext cx="17287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 b="1"/>
              <a:t>M-Zug der Mittelschule</a:t>
            </a:r>
          </a:p>
        </p:txBody>
      </p:sp>
      <p:sp>
        <p:nvSpPr>
          <p:cNvPr id="8202" name="Text Box 8">
            <a:extLst>
              <a:ext uri="{FF2B5EF4-FFF2-40B4-BE49-F238E27FC236}">
                <a16:creationId xmlns:a16="http://schemas.microsoft.com/office/drawing/2014/main" id="{B0D3DE10-82F9-7402-61F8-6B3E581DB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284538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8203" name="Text Box 9">
            <a:extLst>
              <a:ext uri="{FF2B5EF4-FFF2-40B4-BE49-F238E27FC236}">
                <a16:creationId xmlns:a16="http://schemas.microsoft.com/office/drawing/2014/main" id="{DF4E1F78-B5FC-B32B-AE60-F2BCC8A7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997200"/>
            <a:ext cx="1368425" cy="2667000"/>
          </a:xfrm>
          <a:prstGeom prst="rect">
            <a:avLst/>
          </a:prstGeom>
          <a:solidFill>
            <a:srgbClr val="FFFF99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10.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9.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8.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7.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6.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5.</a:t>
            </a:r>
          </a:p>
        </p:txBody>
      </p:sp>
      <p:sp>
        <p:nvSpPr>
          <p:cNvPr id="8204" name="Line 10">
            <a:extLst>
              <a:ext uri="{FF2B5EF4-FFF2-40B4-BE49-F238E27FC236}">
                <a16:creationId xmlns:a16="http://schemas.microsoft.com/office/drawing/2014/main" id="{A6DDA0C7-D6A3-CC28-02E4-A9077EBD0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997200"/>
            <a:ext cx="0" cy="26654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05" name="Line 11">
            <a:extLst>
              <a:ext uri="{FF2B5EF4-FFF2-40B4-BE49-F238E27FC236}">
                <a16:creationId xmlns:a16="http://schemas.microsoft.com/office/drawing/2014/main" id="{F0A7F6B0-7737-793D-B7AE-58C6024B2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3500438"/>
            <a:ext cx="13684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06" name="Line 12">
            <a:extLst>
              <a:ext uri="{FF2B5EF4-FFF2-40B4-BE49-F238E27FC236}">
                <a16:creationId xmlns:a16="http://schemas.microsoft.com/office/drawing/2014/main" id="{22F06A8A-75F3-FAAA-56A6-4FF6F7C76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3933825"/>
            <a:ext cx="13684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07" name="Line 13">
            <a:extLst>
              <a:ext uri="{FF2B5EF4-FFF2-40B4-BE49-F238E27FC236}">
                <a16:creationId xmlns:a16="http://schemas.microsoft.com/office/drawing/2014/main" id="{7DA53480-CE11-5493-B000-C7BF83703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4365625"/>
            <a:ext cx="13684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08" name="Line 14">
            <a:extLst>
              <a:ext uri="{FF2B5EF4-FFF2-40B4-BE49-F238E27FC236}">
                <a16:creationId xmlns:a16="http://schemas.microsoft.com/office/drawing/2014/main" id="{8FE6F95B-6EDE-4BD1-6281-51E9602DD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4797425"/>
            <a:ext cx="13684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09" name="Line 15">
            <a:extLst>
              <a:ext uri="{FF2B5EF4-FFF2-40B4-BE49-F238E27FC236}">
                <a16:creationId xmlns:a16="http://schemas.microsoft.com/office/drawing/2014/main" id="{0C117FBD-40FC-8303-89BA-34D99E0D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229225"/>
            <a:ext cx="13684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11" name="Text Box 17">
            <a:extLst>
              <a:ext uri="{FF2B5EF4-FFF2-40B4-BE49-F238E27FC236}">
                <a16:creationId xmlns:a16="http://schemas.microsoft.com/office/drawing/2014/main" id="{AE82CC04-0FFE-6861-B8F8-C38D4A1A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997200"/>
            <a:ext cx="1223963" cy="2667000"/>
          </a:xfrm>
          <a:prstGeom prst="rect">
            <a:avLst/>
          </a:prstGeom>
          <a:solidFill>
            <a:srgbClr val="99CC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10.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9.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8.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7.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6.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Times New Roman" panose="02020603050405020304" pitchFamily="18" charset="0"/>
              </a:rPr>
              <a:t>5.</a:t>
            </a:r>
          </a:p>
        </p:txBody>
      </p:sp>
      <p:sp>
        <p:nvSpPr>
          <p:cNvPr id="8212" name="Text Box 18">
            <a:extLst>
              <a:ext uri="{FF2B5EF4-FFF2-40B4-BE49-F238E27FC236}">
                <a16:creationId xmlns:a16="http://schemas.microsoft.com/office/drawing/2014/main" id="{9018ED62-E47F-5871-10B7-78C38395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76475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 b="1"/>
              <a:t>Gymnasium</a:t>
            </a:r>
          </a:p>
        </p:txBody>
      </p:sp>
      <p:sp>
        <p:nvSpPr>
          <p:cNvPr id="8213" name="Line 20">
            <a:extLst>
              <a:ext uri="{FF2B5EF4-FFF2-40B4-BE49-F238E27FC236}">
                <a16:creationId xmlns:a16="http://schemas.microsoft.com/office/drawing/2014/main" id="{91F3FAD6-5F87-B1AC-E857-742607195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997200"/>
            <a:ext cx="0" cy="26654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14" name="Line 21">
            <a:extLst>
              <a:ext uri="{FF2B5EF4-FFF2-40B4-BE49-F238E27FC236}">
                <a16:creationId xmlns:a16="http://schemas.microsoft.com/office/drawing/2014/main" id="{E791A30E-C21D-56C6-FEEF-4D73E680A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3933825"/>
            <a:ext cx="12239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15" name="Line 22">
            <a:extLst>
              <a:ext uri="{FF2B5EF4-FFF2-40B4-BE49-F238E27FC236}">
                <a16:creationId xmlns:a16="http://schemas.microsoft.com/office/drawing/2014/main" id="{7D347C49-7DE2-CE3F-DA6A-6780C9966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4365625"/>
            <a:ext cx="12239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16" name="Line 23">
            <a:extLst>
              <a:ext uri="{FF2B5EF4-FFF2-40B4-BE49-F238E27FC236}">
                <a16:creationId xmlns:a16="http://schemas.microsoft.com/office/drawing/2014/main" id="{61C8584D-2235-2664-7DD8-24F9A4A2A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4797425"/>
            <a:ext cx="12239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17" name="Line 24">
            <a:extLst>
              <a:ext uri="{FF2B5EF4-FFF2-40B4-BE49-F238E27FC236}">
                <a16:creationId xmlns:a16="http://schemas.microsoft.com/office/drawing/2014/main" id="{1478E38F-4C70-D734-7FD8-40699B3EB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3500438"/>
            <a:ext cx="12239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18" name="Line 25">
            <a:extLst>
              <a:ext uri="{FF2B5EF4-FFF2-40B4-BE49-F238E27FC236}">
                <a16:creationId xmlns:a16="http://schemas.microsoft.com/office/drawing/2014/main" id="{9979C00C-C1FE-FF0A-8DE3-E4D59A57A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5229225"/>
            <a:ext cx="12239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19" name="Line 26">
            <a:extLst>
              <a:ext uri="{FF2B5EF4-FFF2-40B4-BE49-F238E27FC236}">
                <a16:creationId xmlns:a16="http://schemas.microsoft.com/office/drawing/2014/main" id="{6ACF921C-32E3-1A92-1081-681E3B6F6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3933825"/>
            <a:ext cx="12239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20" name="Line 27">
            <a:extLst>
              <a:ext uri="{FF2B5EF4-FFF2-40B4-BE49-F238E27FC236}">
                <a16:creationId xmlns:a16="http://schemas.microsoft.com/office/drawing/2014/main" id="{41E49E8A-A9E3-B67F-187D-A0C13494D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365625"/>
            <a:ext cx="12239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21" name="Line 28">
            <a:extLst>
              <a:ext uri="{FF2B5EF4-FFF2-40B4-BE49-F238E27FC236}">
                <a16:creationId xmlns:a16="http://schemas.microsoft.com/office/drawing/2014/main" id="{DB8916A8-711D-7130-1F3C-313A840C0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3500438"/>
            <a:ext cx="12239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22" name="Line 29">
            <a:extLst>
              <a:ext uri="{FF2B5EF4-FFF2-40B4-BE49-F238E27FC236}">
                <a16:creationId xmlns:a16="http://schemas.microsoft.com/office/drawing/2014/main" id="{FD0F7172-2594-6422-827F-BD08F2D50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3933825"/>
            <a:ext cx="11525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23" name="Line 30">
            <a:extLst>
              <a:ext uri="{FF2B5EF4-FFF2-40B4-BE49-F238E27FC236}">
                <a16:creationId xmlns:a16="http://schemas.microsoft.com/office/drawing/2014/main" id="{08108F24-A5AB-144C-3DF2-7F31AB37E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3500438"/>
            <a:ext cx="11525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24" name="Line 31">
            <a:extLst>
              <a:ext uri="{FF2B5EF4-FFF2-40B4-BE49-F238E27FC236}">
                <a16:creationId xmlns:a16="http://schemas.microsoft.com/office/drawing/2014/main" id="{3BCF3D5B-A8DD-5D52-54F3-AC305BE9F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4365625"/>
            <a:ext cx="11525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25" name="Line 32">
            <a:extLst>
              <a:ext uri="{FF2B5EF4-FFF2-40B4-BE49-F238E27FC236}">
                <a16:creationId xmlns:a16="http://schemas.microsoft.com/office/drawing/2014/main" id="{C6E837B8-1CBD-CBDC-1EAD-641F5F1D0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5113" y="2997200"/>
            <a:ext cx="0" cy="18716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26" name="Line 27">
            <a:extLst>
              <a:ext uri="{FF2B5EF4-FFF2-40B4-BE49-F238E27FC236}">
                <a16:creationId xmlns:a16="http://schemas.microsoft.com/office/drawing/2014/main" id="{248AFC08-805F-4DD1-D0C8-A69C78D56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797425"/>
            <a:ext cx="12239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Line 28">
            <a:extLst>
              <a:ext uri="{FF2B5EF4-FFF2-40B4-BE49-F238E27FC236}">
                <a16:creationId xmlns:a16="http://schemas.microsoft.com/office/drawing/2014/main" id="{BE364172-046D-1A4C-153B-53912A8C1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5836" y="5184706"/>
            <a:ext cx="12239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4AB39F6E-7BA6-0A7F-CA8A-FA69B5C7F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633" y="228600"/>
            <a:ext cx="8053388" cy="1328738"/>
          </a:xfrm>
        </p:spPr>
        <p:txBody>
          <a:bodyPr/>
          <a:lstStyle/>
          <a:p>
            <a:r>
              <a:rPr lang="de-DE" altLang="de-DE" sz="3600" dirty="0"/>
              <a:t>   </a:t>
            </a:r>
            <a:r>
              <a:rPr lang="de-DE" altLang="de-DE" sz="3600" u="sng" dirty="0"/>
              <a:t>Bayerisches Schulsystem:</a:t>
            </a:r>
            <a:br>
              <a:rPr lang="de-DE" altLang="de-DE" sz="3600" u="sng" dirty="0"/>
            </a:br>
            <a:r>
              <a:rPr lang="de-DE" altLang="de-DE" sz="3600" u="sng" dirty="0"/>
              <a:t>Stellung der Realschule</a:t>
            </a:r>
          </a:p>
        </p:txBody>
      </p:sp>
      <p:pic>
        <p:nvPicPr>
          <p:cNvPr id="10243" name="Picture 14" descr="Hm4">
            <a:extLst>
              <a:ext uri="{FF2B5EF4-FFF2-40B4-BE49-F238E27FC236}">
                <a16:creationId xmlns:a16="http://schemas.microsoft.com/office/drawing/2014/main" id="{1375E9E2-9A99-6C83-1591-3FF643C3CD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0" y="1773238"/>
            <a:ext cx="1450975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Datumsplatzhalter 3">
            <a:extLst>
              <a:ext uri="{FF2B5EF4-FFF2-40B4-BE49-F238E27FC236}">
                <a16:creationId xmlns:a16="http://schemas.microsoft.com/office/drawing/2014/main" id="{ED887155-8CEF-8879-55C3-D994DD83D4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668E614-4EBA-4022-95D0-19AFF879EC2D}" type="datetime6">
              <a:rPr lang="de-DE" altLang="de-DE" sz="1400" smtClean="0">
                <a:solidFill>
                  <a:schemeClr val="bg2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>
              <a:solidFill>
                <a:schemeClr val="bg2"/>
              </a:solidFill>
            </a:endParaRPr>
          </a:p>
        </p:txBody>
      </p:sp>
      <p:sp>
        <p:nvSpPr>
          <p:cNvPr id="10245" name="Fußzeilenplatzhalter 4">
            <a:extLst>
              <a:ext uri="{FF2B5EF4-FFF2-40B4-BE49-F238E27FC236}">
                <a16:creationId xmlns:a16="http://schemas.microsoft.com/office/drawing/2014/main" id="{13CF8291-1E16-EAF9-4DE6-CF9D1816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chemeClr val="bg2"/>
                </a:solidFill>
              </a:rPr>
              <a:t>Staatliche Realschule Neusäß</a:t>
            </a:r>
          </a:p>
        </p:txBody>
      </p:sp>
      <p:sp>
        <p:nvSpPr>
          <p:cNvPr id="10246" name="AutoShape 2">
            <a:extLst>
              <a:ext uri="{FF2B5EF4-FFF2-40B4-BE49-F238E27FC236}">
                <a16:creationId xmlns:a16="http://schemas.microsoft.com/office/drawing/2014/main" id="{6B8E1D58-6437-F829-461B-88CEEDF7C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373688"/>
            <a:ext cx="1223963" cy="21431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47" name="AutoShape 4">
            <a:extLst>
              <a:ext uri="{FF2B5EF4-FFF2-40B4-BE49-F238E27FC236}">
                <a16:creationId xmlns:a16="http://schemas.microsoft.com/office/drawing/2014/main" id="{EC597740-EE23-6C1F-3B9D-26607AEE1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005263"/>
            <a:ext cx="360362" cy="1511300"/>
          </a:xfrm>
          <a:prstGeom prst="upArrow">
            <a:avLst>
              <a:gd name="adj1" fmla="val 50000"/>
              <a:gd name="adj2" fmla="val 104846"/>
            </a:avLst>
          </a:prstGeom>
          <a:solidFill>
            <a:schemeClr val="tx2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48" name="Text Box 12">
            <a:extLst>
              <a:ext uri="{FF2B5EF4-FFF2-40B4-BE49-F238E27FC236}">
                <a16:creationId xmlns:a16="http://schemas.microsoft.com/office/drawing/2014/main" id="{81E03183-53C4-36D4-022B-08688E992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89138"/>
            <a:ext cx="3311525" cy="865187"/>
          </a:xfrm>
          <a:prstGeom prst="rect">
            <a:avLst/>
          </a:prstGeom>
          <a:solidFill>
            <a:srgbClr val="33CC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</a:rPr>
              <a:t>Universität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latin typeface="Times New Roman" panose="02020603050405020304" pitchFamily="18" charset="0"/>
              </a:rPr>
              <a:t>(bestimmte / alle Studiengänge)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4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400">
              <a:latin typeface="Times New Roman" panose="02020603050405020304" pitchFamily="18" charset="0"/>
            </a:endParaRP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52A8F3D2-0769-ADC6-2040-65E80F2CE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589588"/>
            <a:ext cx="7145337" cy="469900"/>
          </a:xfrm>
          <a:prstGeom prst="rect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</a:rPr>
              <a:t>  Mittlere Reife</a:t>
            </a:r>
          </a:p>
        </p:txBody>
      </p:sp>
      <p:sp>
        <p:nvSpPr>
          <p:cNvPr id="10250" name="Text Box 11">
            <a:extLst>
              <a:ext uri="{FF2B5EF4-FFF2-40B4-BE49-F238E27FC236}">
                <a16:creationId xmlns:a16="http://schemas.microsoft.com/office/drawing/2014/main" id="{557D952F-1B21-5FD4-8C64-75F436A49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989138"/>
            <a:ext cx="2808288" cy="804862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</a:rPr>
              <a:t>Fachhochschule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latin typeface="Times New Roman" panose="02020603050405020304" pitchFamily="18" charset="0"/>
              </a:rPr>
              <a:t>(alle Studiengänge)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400">
              <a:latin typeface="Times New Roman" panose="02020603050405020304" pitchFamily="18" charset="0"/>
            </a:endParaRPr>
          </a:p>
        </p:txBody>
      </p:sp>
      <p:sp>
        <p:nvSpPr>
          <p:cNvPr id="10251" name="Line 26">
            <a:extLst>
              <a:ext uri="{FF2B5EF4-FFF2-40B4-BE49-F238E27FC236}">
                <a16:creationId xmlns:a16="http://schemas.microsoft.com/office/drawing/2014/main" id="{1ABE819D-0C35-C8DD-3ACF-1DE36E9956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1275" y="2924175"/>
            <a:ext cx="1296988" cy="576263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2" name="Text Box 8">
            <a:extLst>
              <a:ext uri="{FF2B5EF4-FFF2-40B4-BE49-F238E27FC236}">
                <a16:creationId xmlns:a16="http://schemas.microsoft.com/office/drawing/2014/main" id="{CA381116-A755-7416-E970-300A959F5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500438"/>
            <a:ext cx="2232025" cy="469900"/>
          </a:xfrm>
          <a:prstGeom prst="rect">
            <a:avLst/>
          </a:prstGeom>
          <a:solidFill>
            <a:srgbClr val="FFFF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</a:rPr>
              <a:t>Fachoberschule</a:t>
            </a:r>
            <a:endParaRPr lang="de-DE" altLang="de-DE" sz="400">
              <a:latin typeface="Times New Roman" panose="02020603050405020304" pitchFamily="18" charset="0"/>
            </a:endParaRPr>
          </a:p>
        </p:txBody>
      </p:sp>
      <p:sp>
        <p:nvSpPr>
          <p:cNvPr id="10253" name="Line 31">
            <a:extLst>
              <a:ext uri="{FF2B5EF4-FFF2-40B4-BE49-F238E27FC236}">
                <a16:creationId xmlns:a16="http://schemas.microsoft.com/office/drawing/2014/main" id="{1B043ED5-854A-4F01-4E12-BC59DF2DB2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7813" y="2997200"/>
            <a:ext cx="0" cy="2447925"/>
          </a:xfrm>
          <a:prstGeom prst="line">
            <a:avLst/>
          </a:prstGeom>
          <a:noFill/>
          <a:ln w="3175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4" name="Rectangle 13">
            <a:extLst>
              <a:ext uri="{FF2B5EF4-FFF2-40B4-BE49-F238E27FC236}">
                <a16:creationId xmlns:a16="http://schemas.microsoft.com/office/drawing/2014/main" id="{10CA5D1F-B0A5-AD0B-4325-A9D69ED71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500438"/>
            <a:ext cx="1657350" cy="433387"/>
          </a:xfrm>
          <a:prstGeom prst="rect">
            <a:avLst/>
          </a:prstGeom>
          <a:solidFill>
            <a:srgbClr val="CCFFCC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</a:rPr>
              <a:t>Gymnasium</a:t>
            </a:r>
          </a:p>
        </p:txBody>
      </p:sp>
      <p:sp>
        <p:nvSpPr>
          <p:cNvPr id="10255" name="Line 32">
            <a:extLst>
              <a:ext uri="{FF2B5EF4-FFF2-40B4-BE49-F238E27FC236}">
                <a16:creationId xmlns:a16="http://schemas.microsoft.com/office/drawing/2014/main" id="{6565DCFC-D874-7125-4A1F-ECBE502D42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2924175"/>
            <a:ext cx="0" cy="1296988"/>
          </a:xfrm>
          <a:prstGeom prst="line">
            <a:avLst/>
          </a:prstGeom>
          <a:noFill/>
          <a:ln w="3175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6" name="Text Box 7">
            <a:extLst>
              <a:ext uri="{FF2B5EF4-FFF2-40B4-BE49-F238E27FC236}">
                <a16:creationId xmlns:a16="http://schemas.microsoft.com/office/drawing/2014/main" id="{52DD848D-6CCE-74E7-997F-1640C3F27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221163"/>
            <a:ext cx="2376488" cy="1139825"/>
          </a:xfrm>
          <a:prstGeom prst="rect">
            <a:avLst/>
          </a:prstGeom>
          <a:solidFill>
            <a:srgbClr val="CC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</a:rPr>
              <a:t>Berufsausbildung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latin typeface="Times New Roman" panose="02020603050405020304" pitchFamily="18" charset="0"/>
              </a:rPr>
              <a:t>(Lehre / Berufsfachschule)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4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400">
              <a:latin typeface="Times New Roman" panose="02020603050405020304" pitchFamily="18" charset="0"/>
            </a:endParaRPr>
          </a:p>
        </p:txBody>
      </p:sp>
      <p:sp>
        <p:nvSpPr>
          <p:cNvPr id="10257" name="Text Box 10">
            <a:extLst>
              <a:ext uri="{FF2B5EF4-FFF2-40B4-BE49-F238E27FC236}">
                <a16:creationId xmlns:a16="http://schemas.microsoft.com/office/drawing/2014/main" id="{FFBAB19D-32B3-DFCF-EDF9-51FBE6AA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500438"/>
            <a:ext cx="2447925" cy="469900"/>
          </a:xfrm>
          <a:prstGeom prst="rect">
            <a:avLst/>
          </a:prstGeom>
          <a:solidFill>
            <a:srgbClr val="99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</a:rPr>
              <a:t>Berufsoberschule</a:t>
            </a:r>
            <a:endParaRPr lang="de-DE" altLang="de-DE" sz="400">
              <a:latin typeface="Times New Roman" panose="02020603050405020304" pitchFamily="18" charset="0"/>
            </a:endParaRPr>
          </a:p>
        </p:txBody>
      </p:sp>
      <p:sp>
        <p:nvSpPr>
          <p:cNvPr id="10258" name="Line 33">
            <a:extLst>
              <a:ext uri="{FF2B5EF4-FFF2-40B4-BE49-F238E27FC236}">
                <a16:creationId xmlns:a16="http://schemas.microsoft.com/office/drawing/2014/main" id="{385B50C3-E16B-9ED1-03F4-790DE36323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997200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9" name="Line 35">
            <a:extLst>
              <a:ext uri="{FF2B5EF4-FFF2-40B4-BE49-F238E27FC236}">
                <a16:creationId xmlns:a16="http://schemas.microsoft.com/office/drawing/2014/main" id="{D033456E-A305-655C-4A84-2A1BE569C0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27538" y="2924175"/>
            <a:ext cx="1512887" cy="576263"/>
          </a:xfrm>
          <a:prstGeom prst="line">
            <a:avLst/>
          </a:prstGeom>
          <a:noFill/>
          <a:ln w="3175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2">
            <a:extLst>
              <a:ext uri="{FF2B5EF4-FFF2-40B4-BE49-F238E27FC236}">
                <a16:creationId xmlns:a16="http://schemas.microsoft.com/office/drawing/2014/main" id="{3F7BD1C9-BD00-2753-4D7F-F7F09675E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724400"/>
            <a:ext cx="8856662" cy="1989138"/>
          </a:xfrm>
          <a:prstGeom prst="cloudCallout">
            <a:avLst>
              <a:gd name="adj1" fmla="val -37657"/>
              <a:gd name="adj2" fmla="val 28134"/>
            </a:avLst>
          </a:prstGeom>
          <a:solidFill>
            <a:schemeClr val="accent2">
              <a:lumMod val="40000"/>
              <a:lumOff val="6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kumimoji="0" lang="de-DE" altLang="de-DE" sz="3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743970E7-DB1D-AAEE-D0A5-E23962DDB5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76375" y="2133600"/>
            <a:ext cx="1366838" cy="2735263"/>
          </a:xfrm>
          <a:prstGeom prst="line">
            <a:avLst/>
          </a:prstGeom>
          <a:noFill/>
          <a:ln w="76200" cap="sq">
            <a:solidFill>
              <a:srgbClr val="C0C0C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FA2C8F39-8EED-29DB-DC04-BBC01D4FA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3663" y="2205038"/>
            <a:ext cx="1008062" cy="2663825"/>
          </a:xfrm>
          <a:prstGeom prst="line">
            <a:avLst/>
          </a:prstGeom>
          <a:noFill/>
          <a:ln w="76200" cap="sq">
            <a:solidFill>
              <a:srgbClr val="C0C0C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C1A7AC98-894C-CF13-5871-16A942ABD1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920038" cy="792162"/>
          </a:xfrm>
        </p:spPr>
        <p:txBody>
          <a:bodyPr/>
          <a:lstStyle/>
          <a:p>
            <a:r>
              <a:rPr lang="de-DE" altLang="de-DE" sz="3600" u="sng" dirty="0"/>
              <a:t>Aufbau/Profil der Realschule</a:t>
            </a:r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CF774A8B-D8FD-C88F-A495-4FF6A7F9929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2205038"/>
            <a:ext cx="8569325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altLang="de-DE" sz="300" dirty="0"/>
          </a:p>
          <a:p>
            <a:pPr>
              <a:lnSpc>
                <a:spcPct val="80000"/>
              </a:lnSpc>
            </a:pPr>
            <a:r>
              <a:rPr lang="de-DE" altLang="de-DE" sz="1800" b="1" dirty="0"/>
              <a:t>berufsvorbereitende  		                                  solides Grundwissen</a:t>
            </a:r>
          </a:p>
          <a:p>
            <a:pPr algn="l">
              <a:lnSpc>
                <a:spcPct val="80000"/>
              </a:lnSpc>
            </a:pPr>
            <a:r>
              <a:rPr lang="de-DE" altLang="de-DE" sz="1800" b="1" dirty="0"/>
              <a:t>           Bildung</a:t>
            </a:r>
            <a:r>
              <a:rPr lang="de-DE" altLang="de-DE" sz="1600" b="1" dirty="0"/>
              <a:t>	                          </a:t>
            </a:r>
            <a:r>
              <a:rPr lang="de-DE" altLang="de-DE" sz="1800" b="1" dirty="0">
                <a:solidFill>
                  <a:srgbClr val="006600"/>
                </a:solidFill>
              </a:rPr>
              <a:t>Wiederholen</a:t>
            </a:r>
            <a:r>
              <a:rPr lang="de-DE" altLang="de-DE" sz="1600" b="1" dirty="0"/>
              <a:t>	         </a:t>
            </a:r>
            <a:r>
              <a:rPr lang="de-DE" altLang="de-DE" sz="1800" dirty="0"/>
              <a:t>(D, M, E)</a:t>
            </a:r>
            <a:r>
              <a:rPr lang="de-DE" altLang="de-DE" sz="1800" b="1" dirty="0"/>
              <a:t>              </a:t>
            </a:r>
            <a:endParaRPr lang="de-DE" altLang="de-DE" sz="1600" b="1" dirty="0"/>
          </a:p>
          <a:p>
            <a:pPr algn="l">
              <a:lnSpc>
                <a:spcPct val="80000"/>
              </a:lnSpc>
            </a:pPr>
            <a:r>
              <a:rPr lang="de-DE" altLang="de-DE" sz="1800" dirty="0"/>
              <a:t>            (WPFG, IT…)</a:t>
            </a:r>
            <a:r>
              <a:rPr lang="de-DE" altLang="de-DE" sz="1400" b="1" dirty="0"/>
              <a:t>	         </a:t>
            </a:r>
            <a:r>
              <a:rPr lang="de-DE" altLang="de-DE" sz="1800" b="1" dirty="0">
                <a:solidFill>
                  <a:srgbClr val="006600"/>
                </a:solidFill>
              </a:rPr>
              <a:t>Üben, Anwenden</a:t>
            </a:r>
            <a:r>
              <a:rPr lang="de-DE" altLang="de-DE" sz="1400" b="1" dirty="0"/>
              <a:t>	</a:t>
            </a:r>
          </a:p>
          <a:p>
            <a:pPr>
              <a:lnSpc>
                <a:spcPct val="80000"/>
              </a:lnSpc>
            </a:pPr>
            <a:r>
              <a:rPr lang="de-DE" altLang="de-DE" sz="1800" b="1" dirty="0"/>
              <a:t>				</a:t>
            </a:r>
          </a:p>
          <a:p>
            <a:pPr algn="l">
              <a:lnSpc>
                <a:spcPct val="80000"/>
              </a:lnSpc>
            </a:pPr>
            <a:r>
              <a:rPr lang="de-DE" altLang="de-DE" sz="1800" b="1" dirty="0"/>
              <a:t>berufliche Orientierung</a:t>
            </a:r>
            <a:r>
              <a:rPr lang="de-DE" altLang="de-DE" sz="1600" b="1" dirty="0"/>
              <a:t>	       </a:t>
            </a:r>
            <a:r>
              <a:rPr lang="de-DE" altLang="de-DE" sz="1800" b="1" dirty="0">
                <a:solidFill>
                  <a:srgbClr val="006600"/>
                </a:solidFill>
              </a:rPr>
              <a:t>moderne</a:t>
            </a:r>
            <a:r>
              <a:rPr lang="de-DE" altLang="de-DE" sz="1600" b="1" dirty="0"/>
              <a:t>	                    </a:t>
            </a:r>
            <a:r>
              <a:rPr lang="de-DE" altLang="de-DE" sz="1800" b="1" dirty="0"/>
              <a:t>breites Allgemein-                                      </a:t>
            </a:r>
            <a:endParaRPr lang="de-DE" altLang="de-DE" sz="1800" b="1" dirty="0">
              <a:solidFill>
                <a:srgbClr val="006600"/>
              </a:solidFill>
            </a:endParaRPr>
          </a:p>
          <a:p>
            <a:pPr algn="l">
              <a:lnSpc>
                <a:spcPct val="80000"/>
              </a:lnSpc>
            </a:pPr>
            <a:r>
              <a:rPr lang="de-DE" altLang="de-DE" sz="1800" dirty="0"/>
              <a:t>  (durch AA, BL, WRL…)</a:t>
            </a:r>
            <a:r>
              <a:rPr lang="de-DE" altLang="de-DE" sz="1600" b="1" dirty="0"/>
              <a:t>	       </a:t>
            </a:r>
            <a:r>
              <a:rPr lang="de-DE" altLang="de-DE" sz="1800" b="1" dirty="0">
                <a:solidFill>
                  <a:srgbClr val="006600"/>
                </a:solidFill>
              </a:rPr>
              <a:t>Unterrichtsformen</a:t>
            </a:r>
            <a:r>
              <a:rPr lang="de-DE" altLang="de-DE" sz="1600" b="1" dirty="0"/>
              <a:t>          </a:t>
            </a:r>
            <a:r>
              <a:rPr lang="de-DE" altLang="de-DE" sz="1800" b="1" dirty="0"/>
              <a:t>wissen</a:t>
            </a:r>
          </a:p>
          <a:p>
            <a:pPr algn="l">
              <a:lnSpc>
                <a:spcPct val="80000"/>
              </a:lnSpc>
            </a:pPr>
            <a:r>
              <a:rPr lang="de-DE" altLang="de-DE" sz="1600" dirty="0"/>
              <a:t>                                                                                                    </a:t>
            </a:r>
            <a:r>
              <a:rPr lang="de-DE" altLang="de-DE" sz="1800" dirty="0"/>
              <a:t>(</a:t>
            </a:r>
            <a:r>
              <a:rPr lang="de-DE" altLang="de-DE" sz="1800" dirty="0" err="1"/>
              <a:t>Ph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Ch</a:t>
            </a:r>
            <a:r>
              <a:rPr lang="de-DE" altLang="de-DE" sz="1800" dirty="0"/>
              <a:t>, Bio, G…)   </a:t>
            </a:r>
            <a:endParaRPr lang="de-DE" altLang="de-DE" sz="2000" dirty="0"/>
          </a:p>
          <a:p>
            <a:pPr algn="l">
              <a:lnSpc>
                <a:spcPct val="80000"/>
              </a:lnSpc>
            </a:pPr>
            <a:r>
              <a:rPr lang="de-DE" altLang="de-DE" sz="1800" b="1" dirty="0">
                <a:solidFill>
                  <a:srgbClr val="006600"/>
                </a:solidFill>
              </a:rPr>
              <a:t>                                                   neue Medien</a:t>
            </a:r>
          </a:p>
          <a:p>
            <a:pPr algn="l">
              <a:lnSpc>
                <a:spcPct val="80000"/>
              </a:lnSpc>
            </a:pPr>
            <a:r>
              <a:rPr lang="de-DE" altLang="de-DE" sz="1800" b="1" dirty="0">
                <a:solidFill>
                  <a:srgbClr val="006600"/>
                </a:solidFill>
              </a:rPr>
              <a:t>                                                        ….</a:t>
            </a:r>
          </a:p>
          <a:p>
            <a:pPr>
              <a:lnSpc>
                <a:spcPct val="80000"/>
              </a:lnSpc>
            </a:pPr>
            <a:endParaRPr lang="de-DE" altLang="de-DE" sz="1600" b="1" dirty="0"/>
          </a:p>
          <a:p>
            <a:pPr algn="l">
              <a:lnSpc>
                <a:spcPct val="80000"/>
              </a:lnSpc>
            </a:pPr>
            <a:r>
              <a:rPr lang="de-DE" altLang="de-DE" sz="1600" b="1" dirty="0"/>
              <a:t>                  </a:t>
            </a:r>
          </a:p>
          <a:p>
            <a:pPr algn="l">
              <a:lnSpc>
                <a:spcPct val="80000"/>
              </a:lnSpc>
            </a:pPr>
            <a:r>
              <a:rPr lang="de-DE" altLang="de-DE" sz="1800" b="1" dirty="0"/>
              <a:t>			Lerneifer, Lernfähigkeit,</a:t>
            </a:r>
          </a:p>
          <a:p>
            <a:pPr algn="l">
              <a:lnSpc>
                <a:spcPct val="80000"/>
              </a:lnSpc>
            </a:pPr>
            <a:r>
              <a:rPr lang="de-DE" altLang="de-DE" sz="1800" b="1" dirty="0"/>
              <a:t>                                   Gedächtnis, Konzentrationsfähigkeit,</a:t>
            </a:r>
          </a:p>
          <a:p>
            <a:pPr algn="l">
              <a:lnSpc>
                <a:spcPct val="80000"/>
              </a:lnSpc>
            </a:pPr>
            <a:r>
              <a:rPr lang="de-DE" altLang="de-DE" sz="1800" b="1" dirty="0"/>
              <a:t>                                </a:t>
            </a:r>
            <a:r>
              <a:rPr lang="de-DE" altLang="de-DE" sz="2400" b="1" dirty="0"/>
              <a:t>sorgfältiges und zuverlässiges Arbeiten</a:t>
            </a:r>
            <a:endParaRPr lang="de-DE" altLang="de-DE" sz="1800" b="1" dirty="0"/>
          </a:p>
        </p:txBody>
      </p:sp>
      <p:sp>
        <p:nvSpPr>
          <p:cNvPr id="12295" name="Rectangle 4">
            <a:extLst>
              <a:ext uri="{FF2B5EF4-FFF2-40B4-BE49-F238E27FC236}">
                <a16:creationId xmlns:a16="http://schemas.microsoft.com/office/drawing/2014/main" id="{987DD501-3BAB-37BF-A0B2-1C5AC719DF5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F5DEBA3-C98D-498C-824E-0D1019D24A97}" type="datetime6">
              <a:rPr lang="de-DE" altLang="de-DE" sz="1400" smtClean="0">
                <a:solidFill>
                  <a:srgbClr val="5E574E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>
              <a:solidFill>
                <a:srgbClr val="5E574E"/>
              </a:solidFill>
            </a:endParaRPr>
          </a:p>
        </p:txBody>
      </p:sp>
      <p:sp>
        <p:nvSpPr>
          <p:cNvPr id="12296" name="Rectangle 5">
            <a:extLst>
              <a:ext uri="{FF2B5EF4-FFF2-40B4-BE49-F238E27FC236}">
                <a16:creationId xmlns:a16="http://schemas.microsoft.com/office/drawing/2014/main" id="{B1976CAD-0502-1D7A-EBDA-F1FAB2641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rgbClr val="5E574E"/>
                </a:solidFill>
              </a:rPr>
              <a:t>Staatliche Realschule Neusäß</a:t>
            </a:r>
          </a:p>
        </p:txBody>
      </p:sp>
      <p:sp>
        <p:nvSpPr>
          <p:cNvPr id="12297" name="Text Box 7">
            <a:extLst>
              <a:ext uri="{FF2B5EF4-FFF2-40B4-BE49-F238E27FC236}">
                <a16:creationId xmlns:a16="http://schemas.microsoft.com/office/drawing/2014/main" id="{A15271C7-F202-4E08-C78C-F6AA068F1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268413"/>
            <a:ext cx="1657350" cy="65405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Beruf</a:t>
            </a:r>
          </a:p>
        </p:txBody>
      </p:sp>
      <p:sp>
        <p:nvSpPr>
          <p:cNvPr id="12298" name="Text Box 8">
            <a:extLst>
              <a:ext uri="{FF2B5EF4-FFF2-40B4-BE49-F238E27FC236}">
                <a16:creationId xmlns:a16="http://schemas.microsoft.com/office/drawing/2014/main" id="{84EC8237-14A0-C6B7-B4BF-AC01D5808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196975"/>
            <a:ext cx="1873250" cy="65405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3600"/>
              <a:t>Studium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4">
            <a:extLst>
              <a:ext uri="{FF2B5EF4-FFF2-40B4-BE49-F238E27FC236}">
                <a16:creationId xmlns:a16="http://schemas.microsoft.com/office/drawing/2014/main" id="{E775DEBB-A9B8-B40E-191C-BDA4A3AAEB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D708582-12E3-44B0-8E50-0526978BD96E}" type="datetime6">
              <a:rPr lang="de-DE" altLang="de-DE" sz="1400" smtClean="0">
                <a:solidFill>
                  <a:schemeClr val="bg2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>
              <a:solidFill>
                <a:schemeClr val="bg2"/>
              </a:solidFill>
            </a:endParaRPr>
          </a:p>
        </p:txBody>
      </p:sp>
      <p:sp>
        <p:nvSpPr>
          <p:cNvPr id="14339" name="Fußzeilenplatzhalter 5">
            <a:extLst>
              <a:ext uri="{FF2B5EF4-FFF2-40B4-BE49-F238E27FC236}">
                <a16:creationId xmlns:a16="http://schemas.microsoft.com/office/drawing/2014/main" id="{4EEFDE15-B11D-AC6A-FA6C-FC96603C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chemeClr val="bg2"/>
                </a:solidFill>
              </a:rPr>
              <a:t>Staatliche Realschule Neusäß</a:t>
            </a:r>
          </a:p>
        </p:txBody>
      </p:sp>
      <p:sp>
        <p:nvSpPr>
          <p:cNvPr id="8273" name="Rectangle 90">
            <a:extLst>
              <a:ext uri="{FF2B5EF4-FFF2-40B4-BE49-F238E27FC236}">
                <a16:creationId xmlns:a16="http://schemas.microsoft.com/office/drawing/2014/main" id="{DA0896DB-DCC4-2206-8B32-D754E554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0350"/>
            <a:ext cx="7916862" cy="122396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Aufbau der Realschule: Fachlehrerprinzip</a:t>
            </a:r>
          </a:p>
        </p:txBody>
      </p:sp>
      <p:graphicFrame>
        <p:nvGraphicFramePr>
          <p:cNvPr id="6" name="Group 990">
            <a:extLst>
              <a:ext uri="{FF2B5EF4-FFF2-40B4-BE49-F238E27FC236}">
                <a16:creationId xmlns:a16="http://schemas.microsoft.com/office/drawing/2014/main" id="{952DA8DA-69A6-C38C-F3B5-25D8C47D3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777794"/>
              </p:ext>
            </p:extLst>
          </p:nvPr>
        </p:nvGraphicFramePr>
        <p:xfrm>
          <a:off x="251520" y="872331"/>
          <a:ext cx="6203032" cy="5059752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881">
                  <a:extLst>
                    <a:ext uri="{9D8B030D-6E8A-4147-A177-3AD203B41FA5}">
                      <a16:colId xmlns:a16="http://schemas.microsoft.com/office/drawing/2014/main" val="1012210431"/>
                    </a:ext>
                  </a:extLst>
                </a:gridCol>
                <a:gridCol w="872947">
                  <a:extLst>
                    <a:ext uri="{9D8B030D-6E8A-4147-A177-3AD203B41FA5}">
                      <a16:colId xmlns:a16="http://schemas.microsoft.com/office/drawing/2014/main" val="858214298"/>
                    </a:ext>
                  </a:extLst>
                </a:gridCol>
                <a:gridCol w="1178164">
                  <a:extLst>
                    <a:ext uri="{9D8B030D-6E8A-4147-A177-3AD203B41FA5}">
                      <a16:colId xmlns:a16="http://schemas.microsoft.com/office/drawing/2014/main" val="1311677597"/>
                    </a:ext>
                  </a:extLst>
                </a:gridCol>
                <a:gridCol w="848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539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8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Klasse</a:t>
                      </a:r>
                    </a:p>
                  </a:txBody>
                  <a:tcPr marT="45723" marB="4572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alt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de-DE" alt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cap="flat">
                      <a:noFill/>
                    </a:lnR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0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Stunde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0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7.55 -   8.40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</a:t>
                      </a: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/Eth</a:t>
                      </a:r>
                      <a:endParaRPr kumimoji="0" lang="de-DE" alt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0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8.44 -   9.25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0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Pause 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0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9.45 – 10.30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0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10.30 – 11.15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Ku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0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Pause 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00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11.30 - 12.15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Ku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00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12.15 - 13.00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de-DE" alt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</a:t>
                      </a: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/Eth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</a:t>
                      </a:r>
                      <a:endParaRPr kumimoji="0" lang="de-DE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39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DE" alt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3. Sportstunde: Schwimmen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BACE3683-858C-4B4D-A776-C505AEEE359B}"/>
              </a:ext>
            </a:extLst>
          </p:cNvPr>
          <p:cNvSpPr txBox="1"/>
          <p:nvPr/>
        </p:nvSpPr>
        <p:spPr>
          <a:xfrm>
            <a:off x="6490117" y="2276872"/>
            <a:ext cx="258194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e-DE" altLang="de-DE" sz="2000" dirty="0"/>
          </a:p>
          <a:p>
            <a:pPr>
              <a:lnSpc>
                <a:spcPct val="90000"/>
              </a:lnSpc>
            </a:pPr>
            <a:r>
              <a:rPr lang="de-DE" altLang="de-DE" sz="2000" dirty="0"/>
              <a:t>steigendes Niveau</a:t>
            </a:r>
          </a:p>
          <a:p>
            <a:pPr>
              <a:lnSpc>
                <a:spcPct val="90000"/>
              </a:lnSpc>
            </a:pPr>
            <a:endParaRPr lang="de-DE" altLang="de-DE" sz="2000" dirty="0"/>
          </a:p>
          <a:p>
            <a:pPr>
              <a:lnSpc>
                <a:spcPct val="90000"/>
              </a:lnSpc>
            </a:pPr>
            <a:r>
              <a:rPr lang="de-DE" altLang="de-DE" sz="2000" dirty="0"/>
              <a:t>Selbstständigkeit</a:t>
            </a:r>
          </a:p>
          <a:p>
            <a:pPr>
              <a:lnSpc>
                <a:spcPct val="90000"/>
              </a:lnSpc>
            </a:pPr>
            <a:endParaRPr lang="de-DE" altLang="de-DE" sz="2000" dirty="0"/>
          </a:p>
          <a:p>
            <a:pPr>
              <a:lnSpc>
                <a:spcPct val="90000"/>
              </a:lnSpc>
            </a:pPr>
            <a:r>
              <a:rPr lang="de-DE" altLang="de-DE" sz="2000" dirty="0"/>
              <a:t>Eigenverantwortung</a:t>
            </a:r>
          </a:p>
          <a:p>
            <a:pPr>
              <a:lnSpc>
                <a:spcPct val="90000"/>
              </a:lnSpc>
            </a:pPr>
            <a:endParaRPr lang="de-DE" altLang="de-DE" sz="2000" dirty="0"/>
          </a:p>
          <a:p>
            <a:pPr>
              <a:lnSpc>
                <a:spcPct val="90000"/>
              </a:lnSpc>
            </a:pPr>
            <a:r>
              <a:rPr lang="de-DE" altLang="de-DE" sz="2000" dirty="0"/>
              <a:t>Lernorganisation</a:t>
            </a:r>
          </a:p>
          <a:p>
            <a:pPr>
              <a:lnSpc>
                <a:spcPct val="90000"/>
              </a:lnSpc>
            </a:pPr>
            <a:endParaRPr lang="de-DE" altLang="de-DE" sz="2000" dirty="0"/>
          </a:p>
          <a:p>
            <a:pPr>
              <a:lnSpc>
                <a:spcPct val="90000"/>
              </a:lnSpc>
            </a:pPr>
            <a:r>
              <a:rPr lang="de-DE" altLang="de-DE" sz="2000" dirty="0"/>
              <a:t>Kommunikation mit mehreren Lehrern</a:t>
            </a:r>
          </a:p>
          <a:p>
            <a:pPr>
              <a:lnSpc>
                <a:spcPct val="90000"/>
              </a:lnSpc>
            </a:pPr>
            <a:endParaRPr lang="de-DE" altLang="de-DE" sz="1800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78F26C7A-A97F-9BD8-67AC-D0213104F192}"/>
              </a:ext>
            </a:extLst>
          </p:cNvPr>
          <p:cNvSpPr/>
          <p:nvPr/>
        </p:nvSpPr>
        <p:spPr bwMode="auto">
          <a:xfrm>
            <a:off x="7164288" y="1340768"/>
            <a:ext cx="360040" cy="792088"/>
          </a:xfrm>
          <a:prstGeom prst="downArrow">
            <a:avLst/>
          </a:prstGeom>
          <a:solidFill>
            <a:srgbClr val="00B05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>
            <a:extLst>
              <a:ext uri="{FF2B5EF4-FFF2-40B4-BE49-F238E27FC236}">
                <a16:creationId xmlns:a16="http://schemas.microsoft.com/office/drawing/2014/main" id="{60979615-AB6A-C0C8-47D3-FE18C3CF0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64613" cy="1400175"/>
          </a:xfrm>
        </p:spPr>
        <p:txBody>
          <a:bodyPr/>
          <a:lstStyle/>
          <a:p>
            <a:pPr>
              <a:defRPr/>
            </a:pPr>
            <a:r>
              <a:rPr lang="de-DE" altLang="de-DE" dirty="0"/>
              <a:t>  </a:t>
            </a:r>
            <a:r>
              <a:rPr kumimoji="1" lang="de-DE" altLang="de-DE" sz="3600" u="sng" kern="1200" dirty="0"/>
              <a:t>Aufbau der Realschule:</a:t>
            </a:r>
            <a:br>
              <a:rPr kumimoji="1" lang="de-DE" altLang="de-DE" sz="3600" u="sng" kern="1200" dirty="0"/>
            </a:br>
            <a:r>
              <a:rPr kumimoji="1" lang="de-DE" altLang="de-DE" sz="3600" u="sng" kern="1200" dirty="0"/>
              <a:t>Wahlpflichtfächergruppen  </a:t>
            </a:r>
          </a:p>
        </p:txBody>
      </p:sp>
      <p:sp>
        <p:nvSpPr>
          <p:cNvPr id="16387" name="Datumsplatzhalter 2">
            <a:extLst>
              <a:ext uri="{FF2B5EF4-FFF2-40B4-BE49-F238E27FC236}">
                <a16:creationId xmlns:a16="http://schemas.microsoft.com/office/drawing/2014/main" id="{57555B97-598E-7E64-F522-751E50239D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BF39C5B-AF73-4798-9268-40756240130E}" type="datetime6">
              <a:rPr lang="de-DE" altLang="de-DE" sz="1400" smtClean="0">
                <a:solidFill>
                  <a:schemeClr val="bg2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>
              <a:solidFill>
                <a:schemeClr val="bg2"/>
              </a:solidFill>
            </a:endParaRPr>
          </a:p>
        </p:txBody>
      </p:sp>
      <p:sp>
        <p:nvSpPr>
          <p:cNvPr id="16388" name="Fußzeilenplatzhalter 3">
            <a:extLst>
              <a:ext uri="{FF2B5EF4-FFF2-40B4-BE49-F238E27FC236}">
                <a16:creationId xmlns:a16="http://schemas.microsoft.com/office/drawing/2014/main" id="{7698BA22-1585-A8C4-ED72-5461CBCC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chemeClr val="bg2"/>
                </a:solidFill>
              </a:rPr>
              <a:t>Staatliche Realschule Neusäß</a:t>
            </a:r>
          </a:p>
        </p:txBody>
      </p:sp>
      <p:sp>
        <p:nvSpPr>
          <p:cNvPr id="16389" name="Text Box 16">
            <a:extLst>
              <a:ext uri="{FF2B5EF4-FFF2-40B4-BE49-F238E27FC236}">
                <a16:creationId xmlns:a16="http://schemas.microsoft.com/office/drawing/2014/main" id="{04B8AD15-9939-F76D-9308-6DF0659AE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265" y="3474648"/>
            <a:ext cx="2108201" cy="1769715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imes New Roman" panose="02020603050405020304" pitchFamily="18" charset="0"/>
              </a:rPr>
              <a:t>Gruppe IIIb</a:t>
            </a:r>
            <a:endParaRPr lang="de-DE" altLang="de-DE" sz="9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Times New Roman" panose="02020603050405020304" pitchFamily="18" charset="0"/>
              </a:rPr>
              <a:t>Kunst od. Musik od.  </a:t>
            </a:r>
            <a:r>
              <a:rPr lang="de-DE" altLang="de-DE" sz="1800" dirty="0" err="1">
                <a:latin typeface="Times New Roman" panose="02020603050405020304" pitchFamily="18" charset="0"/>
              </a:rPr>
              <a:t>Sozialw</a:t>
            </a:r>
            <a:r>
              <a:rPr lang="de-DE" altLang="de-DE" sz="1800" dirty="0">
                <a:latin typeface="Times New Roman" panose="02020603050405020304" pitchFamily="18" charset="0"/>
              </a:rPr>
              <a:t>. od. EG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Times New Roman" panose="02020603050405020304" pitchFamily="18" charset="0"/>
              </a:rPr>
              <a:t>od. Sport od. Werken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900" dirty="0">
              <a:latin typeface="Times New Roman" panose="02020603050405020304" pitchFamily="18" charset="0"/>
            </a:endParaRPr>
          </a:p>
        </p:txBody>
      </p:sp>
      <p:sp>
        <p:nvSpPr>
          <p:cNvPr id="16390" name="Text Box 7">
            <a:extLst>
              <a:ext uri="{FF2B5EF4-FFF2-40B4-BE49-F238E27FC236}">
                <a16:creationId xmlns:a16="http://schemas.microsoft.com/office/drawing/2014/main" id="{1E190E8D-F37B-7911-42BF-6D252C38E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72" y="5537200"/>
            <a:ext cx="668337" cy="46990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</a:rPr>
              <a:t>  5.</a:t>
            </a:r>
          </a:p>
        </p:txBody>
      </p:sp>
      <p:sp>
        <p:nvSpPr>
          <p:cNvPr id="16391" name="Text Box 8">
            <a:extLst>
              <a:ext uri="{FF2B5EF4-FFF2-40B4-BE49-F238E27FC236}">
                <a16:creationId xmlns:a16="http://schemas.microsoft.com/office/drawing/2014/main" id="{DBEBD19C-CA53-7CC1-A4FD-184430C0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72" y="5084141"/>
            <a:ext cx="668337" cy="469900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Times New Roman" panose="02020603050405020304" pitchFamily="18" charset="0"/>
              </a:rPr>
              <a:t>  6.</a:t>
            </a:r>
          </a:p>
        </p:txBody>
      </p:sp>
      <p:sp>
        <p:nvSpPr>
          <p:cNvPr id="16392" name="Text Box 9">
            <a:extLst>
              <a:ext uri="{FF2B5EF4-FFF2-40B4-BE49-F238E27FC236}">
                <a16:creationId xmlns:a16="http://schemas.microsoft.com/office/drawing/2014/main" id="{147989E6-5CA9-D29E-5BCB-D268919D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21" y="3507618"/>
            <a:ext cx="668337" cy="1565275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Times New Roman" panose="02020603050405020304" pitchFamily="18" charset="0"/>
              </a:rPr>
              <a:t>10.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Times New Roman" panose="02020603050405020304" pitchFamily="18" charset="0"/>
              </a:rPr>
              <a:t>  9.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Times New Roman" panose="02020603050405020304" pitchFamily="18" charset="0"/>
              </a:rPr>
              <a:t>  8.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Times New Roman" panose="02020603050405020304" pitchFamily="18" charset="0"/>
              </a:rPr>
              <a:t>  7.</a:t>
            </a:r>
          </a:p>
        </p:txBody>
      </p:sp>
      <p:sp>
        <p:nvSpPr>
          <p:cNvPr id="16393" name="Text Box 10">
            <a:extLst>
              <a:ext uri="{FF2B5EF4-FFF2-40B4-BE49-F238E27FC236}">
                <a16:creationId xmlns:a16="http://schemas.microsoft.com/office/drawing/2014/main" id="{471D2BE5-40C3-5547-66AF-0796F368B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5520914"/>
            <a:ext cx="7388190" cy="461665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6394" name="Text Box 12">
            <a:extLst>
              <a:ext uri="{FF2B5EF4-FFF2-40B4-BE49-F238E27FC236}">
                <a16:creationId xmlns:a16="http://schemas.microsoft.com/office/drawing/2014/main" id="{74E458AC-85E0-76DB-EE26-761E4DFBE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4" y="5059249"/>
            <a:ext cx="7388191" cy="461665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6395" name="Text Box 13">
            <a:extLst>
              <a:ext uri="{FF2B5EF4-FFF2-40B4-BE49-F238E27FC236}">
                <a16:creationId xmlns:a16="http://schemas.microsoft.com/office/drawing/2014/main" id="{33AE83F3-7602-8D01-D462-CB513EDD9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3469956"/>
            <a:ext cx="1603375" cy="158273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imes New Roman" panose="02020603050405020304" pitchFamily="18" charset="0"/>
              </a:rPr>
              <a:t>Gruppe 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20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imes New Roman" panose="02020603050405020304" pitchFamily="18" charset="0"/>
              </a:rPr>
              <a:t>technisch-</a:t>
            </a:r>
            <a:r>
              <a:rPr lang="de-DE" altLang="de-DE" sz="2000" dirty="0" err="1">
                <a:latin typeface="Times New Roman" panose="02020603050405020304" pitchFamily="18" charset="0"/>
              </a:rPr>
              <a:t>naturw</a:t>
            </a:r>
            <a:r>
              <a:rPr lang="de-DE" altLang="de-DE" sz="2000" dirty="0">
                <a:latin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900" dirty="0">
              <a:latin typeface="Times New Roman" panose="02020603050405020304" pitchFamily="18" charset="0"/>
            </a:endParaRPr>
          </a:p>
        </p:txBody>
      </p:sp>
      <p:sp>
        <p:nvSpPr>
          <p:cNvPr id="16396" name="Text Box 14">
            <a:extLst>
              <a:ext uri="{FF2B5EF4-FFF2-40B4-BE49-F238E27FC236}">
                <a16:creationId xmlns:a16="http://schemas.microsoft.com/office/drawing/2014/main" id="{B55C7954-E37D-1D07-0B03-82ED79F9D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791" y="3471820"/>
            <a:ext cx="1728787" cy="158273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imes New Roman" panose="02020603050405020304" pitchFamily="18" charset="0"/>
              </a:rPr>
              <a:t>Gruppe II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20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dirty="0" err="1">
                <a:latin typeface="Times New Roman" panose="02020603050405020304" pitchFamily="18" charset="0"/>
              </a:rPr>
              <a:t>wirtschaftsk</a:t>
            </a:r>
            <a:r>
              <a:rPr lang="de-DE" altLang="de-DE" sz="2000" dirty="0">
                <a:latin typeface="Times New Roman" panose="02020603050405020304" pitchFamily="18" charset="0"/>
              </a:rPr>
              <a:t>./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imes New Roman" panose="02020603050405020304" pitchFamily="18" charset="0"/>
              </a:rPr>
              <a:t>kaufmännisch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900" dirty="0">
              <a:latin typeface="Times New Roman" panose="02020603050405020304" pitchFamily="18" charset="0"/>
            </a:endParaRPr>
          </a:p>
        </p:txBody>
      </p:sp>
      <p:sp>
        <p:nvSpPr>
          <p:cNvPr id="16397" name="Text Box 15">
            <a:extLst>
              <a:ext uri="{FF2B5EF4-FFF2-40B4-BE49-F238E27FC236}">
                <a16:creationId xmlns:a16="http://schemas.microsoft.com/office/drawing/2014/main" id="{FFD07E74-64FE-D38C-6347-A7BBE6E6C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578" y="3469956"/>
            <a:ext cx="1944687" cy="158273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imes New Roman" panose="02020603050405020304" pitchFamily="18" charset="0"/>
              </a:rPr>
              <a:t>Gruppe </a:t>
            </a:r>
            <a:r>
              <a:rPr lang="de-DE" altLang="de-DE" sz="2800" dirty="0" err="1">
                <a:latin typeface="Times New Roman" panose="02020603050405020304" pitchFamily="18" charset="0"/>
              </a:rPr>
              <a:t>IIIa</a:t>
            </a:r>
            <a:endParaRPr lang="de-DE" altLang="de-DE" sz="28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20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imes New Roman" panose="02020603050405020304" pitchFamily="18" charset="0"/>
              </a:rPr>
              <a:t>sprachlich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10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10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900" dirty="0">
              <a:latin typeface="Times New Roman" panose="02020603050405020304" pitchFamily="18" charset="0"/>
            </a:endParaRPr>
          </a:p>
        </p:txBody>
      </p:sp>
      <p:sp>
        <p:nvSpPr>
          <p:cNvPr id="16398" name="Text Box 17">
            <a:extLst>
              <a:ext uri="{FF2B5EF4-FFF2-40B4-BE49-F238E27FC236}">
                <a16:creationId xmlns:a16="http://schemas.microsoft.com/office/drawing/2014/main" id="{2F9C0993-A8EF-777E-880F-BFF5974A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989138"/>
            <a:ext cx="874713" cy="46990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 Black" panose="020B0A04020102020204" pitchFamily="34" charset="0"/>
              </a:rPr>
              <a:t>FOS</a:t>
            </a:r>
          </a:p>
        </p:txBody>
      </p:sp>
      <p:sp>
        <p:nvSpPr>
          <p:cNvPr id="16399" name="AutoShape 18">
            <a:extLst>
              <a:ext uri="{FF2B5EF4-FFF2-40B4-BE49-F238E27FC236}">
                <a16:creationId xmlns:a16="http://schemas.microsoft.com/office/drawing/2014/main" id="{62725EB9-B434-075D-1EE1-D0D520E8C733}"/>
              </a:ext>
            </a:extLst>
          </p:cNvPr>
          <p:cNvSpPr>
            <a:spLocks noChangeArrowheads="1"/>
          </p:cNvSpPr>
          <p:nvPr/>
        </p:nvSpPr>
        <p:spPr bwMode="auto">
          <a:xfrm rot="-3335329">
            <a:off x="2665412" y="2254251"/>
            <a:ext cx="485775" cy="12954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400" name="Text Box 19">
            <a:extLst>
              <a:ext uri="{FF2B5EF4-FFF2-40B4-BE49-F238E27FC236}">
                <a16:creationId xmlns:a16="http://schemas.microsoft.com/office/drawing/2014/main" id="{F9923770-BAA7-4277-1754-9D628B4D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989138"/>
            <a:ext cx="1223962" cy="46990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 Black" panose="020B0A04020102020204" pitchFamily="34" charset="0"/>
              </a:rPr>
              <a:t>Beruf</a:t>
            </a:r>
          </a:p>
        </p:txBody>
      </p:sp>
      <p:sp>
        <p:nvSpPr>
          <p:cNvPr id="16401" name="AutoShape 20">
            <a:extLst>
              <a:ext uri="{FF2B5EF4-FFF2-40B4-BE49-F238E27FC236}">
                <a16:creationId xmlns:a16="http://schemas.microsoft.com/office/drawing/2014/main" id="{208C19A4-CCCC-CABB-5DD1-F07BAE8B0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492375"/>
            <a:ext cx="720725" cy="865188"/>
          </a:xfrm>
          <a:prstGeom prst="upArrow">
            <a:avLst>
              <a:gd name="adj1" fmla="val 50000"/>
              <a:gd name="adj2" fmla="val 30011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402" name="Text Box 21">
            <a:extLst>
              <a:ext uri="{FF2B5EF4-FFF2-40B4-BE49-F238E27FC236}">
                <a16:creationId xmlns:a16="http://schemas.microsoft.com/office/drawing/2014/main" id="{8225D037-9F91-872A-1DDC-32A1FA535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989138"/>
            <a:ext cx="1296987" cy="46990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 Black" panose="020B0A04020102020204" pitchFamily="34" charset="0"/>
              </a:rPr>
              <a:t>Gymn.</a:t>
            </a:r>
          </a:p>
        </p:txBody>
      </p:sp>
      <p:sp>
        <p:nvSpPr>
          <p:cNvPr id="16403" name="AutoShape 22">
            <a:extLst>
              <a:ext uri="{FF2B5EF4-FFF2-40B4-BE49-F238E27FC236}">
                <a16:creationId xmlns:a16="http://schemas.microsoft.com/office/drawing/2014/main" id="{076ADB45-4AA2-89AF-E5F4-1E458AB9D07A}"/>
              </a:ext>
            </a:extLst>
          </p:cNvPr>
          <p:cNvSpPr>
            <a:spLocks noChangeArrowheads="1"/>
          </p:cNvSpPr>
          <p:nvPr/>
        </p:nvSpPr>
        <p:spPr bwMode="auto">
          <a:xfrm rot="1905647">
            <a:off x="7005638" y="2522538"/>
            <a:ext cx="147637" cy="952500"/>
          </a:xfrm>
          <a:prstGeom prst="upArrow">
            <a:avLst>
              <a:gd name="adj1" fmla="val 50000"/>
              <a:gd name="adj2" fmla="val 161291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7FC7AA7D-DE5B-6C2F-91B6-36836D91D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036050" cy="895350"/>
          </a:xfrm>
        </p:spPr>
        <p:txBody>
          <a:bodyPr/>
          <a:lstStyle/>
          <a:p>
            <a:pPr>
              <a:defRPr/>
            </a:pPr>
            <a:r>
              <a:rPr kumimoji="1" lang="de-DE" altLang="de-DE" sz="3600" u="sng" kern="1200" dirty="0"/>
              <a:t>Übertritt in die 5. Klasse: </a:t>
            </a:r>
            <a:br>
              <a:rPr kumimoji="1" lang="de-DE" altLang="de-DE" sz="3600" u="sng" kern="1200" dirty="0"/>
            </a:br>
            <a:r>
              <a:rPr kumimoji="1" lang="de-DE" altLang="de-DE" sz="3600" u="sng" kern="1200" dirty="0"/>
              <a:t>Probeunterricht - Inhalte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6D0E95B-0A3C-37F5-EB19-9372660FD2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4063" y="1700213"/>
            <a:ext cx="8139112" cy="4322762"/>
          </a:xfrm>
        </p:spPr>
        <p:txBody>
          <a:bodyPr/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de-DE" altLang="de-DE" sz="800" dirty="0"/>
          </a:p>
          <a:p>
            <a:pPr>
              <a:buClr>
                <a:srgbClr val="3333CC"/>
              </a:buClr>
              <a:buFont typeface="Monotype Sorts" pitchFamily="2" charset="2"/>
              <a:buNone/>
            </a:pPr>
            <a:endParaRPr lang="de-DE" altLang="de-DE" sz="900" dirty="0"/>
          </a:p>
          <a:p>
            <a:pPr>
              <a:buClr>
                <a:srgbClr val="3333CC"/>
              </a:buClr>
            </a:pPr>
            <a:r>
              <a:rPr lang="de-DE" altLang="de-DE" sz="2800" dirty="0"/>
              <a:t> schriftliche und mündliche Aufgaben</a:t>
            </a:r>
          </a:p>
          <a:p>
            <a:pPr>
              <a:buClr>
                <a:srgbClr val="3333CC"/>
              </a:buClr>
              <a:buFont typeface="Monotype Sorts" pitchFamily="2" charset="2"/>
              <a:buNone/>
            </a:pPr>
            <a:r>
              <a:rPr lang="de-DE" altLang="de-DE" sz="2800" dirty="0"/>
              <a:t>		- </a:t>
            </a:r>
            <a:r>
              <a:rPr lang="de-DE" altLang="de-DE" sz="2400" dirty="0"/>
              <a:t>Deutsch, Mathematik</a:t>
            </a:r>
          </a:p>
          <a:p>
            <a:pPr>
              <a:buClr>
                <a:srgbClr val="3333CC"/>
              </a:buClr>
              <a:buFont typeface="Monotype Sorts" pitchFamily="2" charset="2"/>
              <a:buNone/>
            </a:pPr>
            <a:r>
              <a:rPr lang="de-DE" altLang="de-DE" sz="2800" dirty="0"/>
              <a:t>		- </a:t>
            </a:r>
            <a:r>
              <a:rPr lang="de-DE" altLang="de-DE" sz="2400" dirty="0"/>
              <a:t>GS- und neuer RS-Stoff</a:t>
            </a:r>
          </a:p>
          <a:p>
            <a:pPr>
              <a:buClr>
                <a:srgbClr val="3333CC"/>
              </a:buClr>
              <a:buFont typeface="Monotype Sorts" pitchFamily="2" charset="2"/>
              <a:buNone/>
            </a:pPr>
            <a:r>
              <a:rPr lang="de-DE" altLang="de-DE" sz="2800" dirty="0"/>
              <a:t>		- </a:t>
            </a:r>
            <a:r>
              <a:rPr lang="de-DE" altLang="de-DE" sz="2400" dirty="0"/>
              <a:t>einheitliche Aufgaben u. Bewertung</a:t>
            </a:r>
          </a:p>
          <a:p>
            <a:pPr>
              <a:buClr>
                <a:srgbClr val="3333CC"/>
              </a:buClr>
              <a:buFont typeface="Monotype Sorts" pitchFamily="2" charset="2"/>
              <a:buNone/>
            </a:pPr>
            <a:endParaRPr lang="de-DE" altLang="de-DE" sz="900" dirty="0"/>
          </a:p>
          <a:p>
            <a:pPr>
              <a:buClr>
                <a:srgbClr val="3333CC"/>
              </a:buClr>
              <a:buFont typeface="Monotype Sorts" pitchFamily="2" charset="2"/>
              <a:buNone/>
            </a:pPr>
            <a:endParaRPr lang="de-DE" altLang="de-DE" sz="900" dirty="0"/>
          </a:p>
          <a:p>
            <a:pPr>
              <a:buClr>
                <a:srgbClr val="3333CC"/>
              </a:buClr>
            </a:pPr>
            <a:r>
              <a:rPr lang="de-DE" altLang="de-DE" sz="2800" dirty="0"/>
              <a:t> www.isb.bayern.de -&gt; Prüfungen</a:t>
            </a:r>
          </a:p>
        </p:txBody>
      </p:sp>
      <p:sp>
        <p:nvSpPr>
          <p:cNvPr id="20484" name="Datumsplatzhalter 4">
            <a:extLst>
              <a:ext uri="{FF2B5EF4-FFF2-40B4-BE49-F238E27FC236}">
                <a16:creationId xmlns:a16="http://schemas.microsoft.com/office/drawing/2014/main" id="{D1C5675E-0A38-5A34-8222-3F6BFD3074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F4E648E-1AB5-403B-9880-73527101F5A2}" type="datetime6">
              <a:rPr lang="de-DE" altLang="de-DE" sz="1400" smtClean="0">
                <a:solidFill>
                  <a:schemeClr val="bg2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>
              <a:solidFill>
                <a:schemeClr val="bg2"/>
              </a:solidFill>
            </a:endParaRPr>
          </a:p>
        </p:txBody>
      </p:sp>
      <p:sp>
        <p:nvSpPr>
          <p:cNvPr id="20485" name="Fußzeilenplatzhalter 5">
            <a:extLst>
              <a:ext uri="{FF2B5EF4-FFF2-40B4-BE49-F238E27FC236}">
                <a16:creationId xmlns:a16="http://schemas.microsoft.com/office/drawing/2014/main" id="{22519940-F5E4-11ED-6AAB-F279DACF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chemeClr val="bg2"/>
                </a:solidFill>
              </a:rPr>
              <a:t>Staatliche Realschule Neusäß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>
            <a:extLst>
              <a:ext uri="{FF2B5EF4-FFF2-40B4-BE49-F238E27FC236}">
                <a16:creationId xmlns:a16="http://schemas.microsoft.com/office/drawing/2014/main" id="{F3FDF5DE-9047-A554-E61F-B9C587E50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33" y="404813"/>
            <a:ext cx="9144000" cy="1143000"/>
          </a:xfrm>
        </p:spPr>
        <p:txBody>
          <a:bodyPr/>
          <a:lstStyle/>
          <a:p>
            <a:pPr>
              <a:defRPr/>
            </a:pPr>
            <a:r>
              <a:rPr kumimoji="1" lang="de-DE" altLang="de-DE" sz="3600" u="sng" kern="1200" dirty="0"/>
              <a:t>Übertritt in höhere Jahrgangsstufen </a:t>
            </a:r>
            <a:br>
              <a:rPr kumimoji="1" lang="de-DE" altLang="de-DE" sz="3600" u="sng" kern="1200" dirty="0"/>
            </a:br>
            <a:r>
              <a:rPr kumimoji="1" lang="de-DE" altLang="de-DE" sz="3600" u="sng" kern="1200" dirty="0"/>
              <a:t>der RS (6. – 10. Klasse)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27FF145F-267D-BBCA-C622-34507DF071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896" y="1970088"/>
            <a:ext cx="8995104" cy="3852862"/>
          </a:xfrm>
        </p:spPr>
        <p:txBody>
          <a:bodyPr/>
          <a:lstStyle/>
          <a:p>
            <a:pPr>
              <a:defRPr/>
            </a:pPr>
            <a:r>
              <a:rPr lang="de-DE" altLang="de-DE" dirty="0"/>
              <a:t>aus Gymnasium, WS, M</a:t>
            </a:r>
            <a:r>
              <a:rPr lang="en-US" altLang="de-DE" dirty="0"/>
              <a:t>-</a:t>
            </a:r>
            <a:r>
              <a:rPr lang="de-DE" altLang="de-DE" dirty="0"/>
              <a:t>Zug, MS möglich</a:t>
            </a:r>
          </a:p>
          <a:p>
            <a:pPr>
              <a:defRPr/>
            </a:pPr>
            <a:endParaRPr lang="de-DE" altLang="de-DE" sz="1600" dirty="0"/>
          </a:p>
          <a:p>
            <a:pPr>
              <a:defRPr/>
            </a:pPr>
            <a:r>
              <a:rPr lang="de-DE" altLang="de-DE" dirty="0"/>
              <a:t>besondere Bestimmungen je Schulart</a:t>
            </a:r>
          </a:p>
          <a:p>
            <a:pPr>
              <a:defRPr/>
            </a:pPr>
            <a:endParaRPr lang="de-DE" altLang="de-DE" sz="1600" dirty="0"/>
          </a:p>
          <a:p>
            <a:pPr marL="0" indent="0">
              <a:buFontTx/>
              <a:buNone/>
              <a:defRPr/>
            </a:pPr>
            <a:endParaRPr lang="de-DE" altLang="de-DE" sz="1600" dirty="0"/>
          </a:p>
          <a:p>
            <a:pPr marL="0" indent="0">
              <a:buNone/>
              <a:defRPr/>
            </a:pPr>
            <a:r>
              <a:rPr lang="de-DE" altLang="de-DE" dirty="0"/>
              <a:t>=&gt; Pflichtberatung an der RS</a:t>
            </a:r>
          </a:p>
          <a:p>
            <a:pPr marL="0" indent="0">
              <a:buNone/>
              <a:defRPr/>
            </a:pPr>
            <a:r>
              <a:rPr lang="de-DE" altLang="de-DE" dirty="0"/>
              <a:t>=&gt; Achtung: begrenzte Kapazitäten aller RS</a:t>
            </a:r>
          </a:p>
        </p:txBody>
      </p:sp>
      <p:sp>
        <p:nvSpPr>
          <p:cNvPr id="24580" name="Datumsplatzhalter 3">
            <a:extLst>
              <a:ext uri="{FF2B5EF4-FFF2-40B4-BE49-F238E27FC236}">
                <a16:creationId xmlns:a16="http://schemas.microsoft.com/office/drawing/2014/main" id="{D340B21E-2291-CAF0-F471-F2F011C435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1A3760B-F520-497E-9E55-690E1FA775E8}" type="datetime6">
              <a:rPr lang="de-DE" altLang="de-DE" sz="1400" smtClean="0">
                <a:solidFill>
                  <a:schemeClr val="bg2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 dirty="0">
              <a:solidFill>
                <a:schemeClr val="bg2"/>
              </a:solidFill>
            </a:endParaRPr>
          </a:p>
        </p:txBody>
      </p:sp>
      <p:sp>
        <p:nvSpPr>
          <p:cNvPr id="24581" name="Fußzeilenplatzhalter 4">
            <a:extLst>
              <a:ext uri="{FF2B5EF4-FFF2-40B4-BE49-F238E27FC236}">
                <a16:creationId xmlns:a16="http://schemas.microsoft.com/office/drawing/2014/main" id="{C7A7407E-F548-BF11-5893-8C34245A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chemeClr val="bg2"/>
                </a:solidFill>
              </a:rPr>
              <a:t>Staatliche Realschule Neusäß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Datumsplatzhalter 3">
            <a:extLst>
              <a:ext uri="{FF2B5EF4-FFF2-40B4-BE49-F238E27FC236}">
                <a16:creationId xmlns:a16="http://schemas.microsoft.com/office/drawing/2014/main" id="{2A1FDDDE-8C43-87FE-8475-D43712AA1C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113F67C-1C50-4338-8D46-105B27E80CCD}" type="datetime6">
              <a:rPr lang="de-DE" altLang="de-DE" sz="1400" smtClean="0">
                <a:solidFill>
                  <a:schemeClr val="bg2"/>
                </a:solidFill>
              </a:rPr>
              <a:pPr>
                <a:spcBef>
                  <a:spcPct val="50000"/>
                </a:spcBef>
                <a:buFontTx/>
                <a:buNone/>
              </a:pPr>
              <a:t>Dezember 25</a:t>
            </a:fld>
            <a:endParaRPr lang="en-US" altLang="de-DE" sz="1400">
              <a:solidFill>
                <a:schemeClr val="bg2"/>
              </a:solidFill>
            </a:endParaRPr>
          </a:p>
        </p:txBody>
      </p:sp>
      <p:sp>
        <p:nvSpPr>
          <p:cNvPr id="37892" name="Fußzeilenplatzhalter 4">
            <a:extLst>
              <a:ext uri="{FF2B5EF4-FFF2-40B4-BE49-F238E27FC236}">
                <a16:creationId xmlns:a16="http://schemas.microsoft.com/office/drawing/2014/main" id="{6229B6BA-EEAD-EE99-4A87-B0985600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chemeClr val="bg2"/>
                </a:solidFill>
              </a:rPr>
              <a:t>Staatliche Realschule Neusäß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57A0EC-FF60-C3C8-43CE-E7477B52EA32}"/>
              </a:ext>
            </a:extLst>
          </p:cNvPr>
          <p:cNvSpPr txBox="1"/>
          <p:nvPr/>
        </p:nvSpPr>
        <p:spPr>
          <a:xfrm>
            <a:off x="52697" y="548680"/>
            <a:ext cx="903860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u="sng" dirty="0"/>
              <a:t>Notenschnitt 2,33: Gymnasium oder Realschule?</a:t>
            </a:r>
          </a:p>
          <a:p>
            <a:endParaRPr lang="de-DE" sz="1000" dirty="0"/>
          </a:p>
          <a:p>
            <a:endParaRPr lang="de-DE" sz="2000" u="sng" dirty="0"/>
          </a:p>
          <a:p>
            <a:r>
              <a:rPr lang="de-DE" sz="2000" u="sng" dirty="0"/>
              <a:t>Für die Realschule nach der 4. Klasse spricht: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400" dirty="0"/>
              <a:t>negative Tendenzen der Einzelnoten, Deutschnote 3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400" dirty="0"/>
              <a:t>begrenzter Fleiß, begrenzte Belastbarkeit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400"/>
              <a:t>sicherer </a:t>
            </a:r>
            <a:r>
              <a:rPr lang="de-DE" sz="2400" dirty="0"/>
              <a:t>Platz an der Realschule</a:t>
            </a:r>
            <a:endParaRPr lang="de-DE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400" b="1" dirty="0"/>
              <a:t>Abitur bzw. Studium ohne zweite </a:t>
            </a:r>
            <a:r>
              <a:rPr lang="de-DE" sz="2400" dirty="0"/>
              <a:t>Fremdsprache möglich!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400" dirty="0"/>
              <a:t>Weg zum Abitur über die Realschule dauert </a:t>
            </a:r>
            <a:r>
              <a:rPr lang="de-DE" sz="2400" b="1" dirty="0"/>
              <a:t>nicht </a:t>
            </a:r>
            <a:r>
              <a:rPr lang="de-DE" sz="2400" dirty="0"/>
              <a:t>länger!</a:t>
            </a:r>
          </a:p>
          <a:p>
            <a:endParaRPr lang="de-DE" dirty="0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c7252cd5-6799-4195-99a6-0f1ace8aad22}" enabled="1" method="Standard" siteId="{a0885927-36ec-4140-85c3-9ca6be02146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1645</Words>
  <Application>Microsoft Office PowerPoint</Application>
  <PresentationFormat>Bildschirmpräsentation (4:3)</PresentationFormat>
  <Paragraphs>429</Paragraphs>
  <Slides>19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Monotype Sorts</vt:lpstr>
      <vt:lpstr>Tahoma</vt:lpstr>
      <vt:lpstr>Times New Roman</vt:lpstr>
      <vt:lpstr>Standarddesign</vt:lpstr>
      <vt:lpstr>Übertritt an die Realschule</vt:lpstr>
      <vt:lpstr>    Bayerisches Schulsystem: Hauptwege zur Mittleren Reife</vt:lpstr>
      <vt:lpstr>   Bayerisches Schulsystem: Stellung der Realschule</vt:lpstr>
      <vt:lpstr>Aufbau/Profil der Realschule</vt:lpstr>
      <vt:lpstr>PowerPoint-Präsentation</vt:lpstr>
      <vt:lpstr>  Aufbau der Realschule: Wahlpflichtfächergruppen  </vt:lpstr>
      <vt:lpstr>Übertritt in die 5. Klasse:  Probeunterricht - Inhalte</vt:lpstr>
      <vt:lpstr>Übertritt in höhere Jahrgangsstufen  der RS (6. – 10. Klasse)</vt:lpstr>
      <vt:lpstr>PowerPoint-Präsentation</vt:lpstr>
      <vt:lpstr>PowerPoint-Präsentation</vt:lpstr>
      <vt:lpstr>PowerPoint-Präsentation</vt:lpstr>
      <vt:lpstr>Staatl. Realschulen im Raum Augsburg</vt:lpstr>
      <vt:lpstr>Termine: Anmeldung für 2026/2027</vt:lpstr>
      <vt:lpstr>PowerPoint-Präsentation</vt:lpstr>
      <vt:lpstr> 3.2 Übertritt nach der 5. Klasse der Mittelschule</vt:lpstr>
      <vt:lpstr>3. Übertritt aus der Grundschule</vt:lpstr>
      <vt:lpstr>PowerPoint-Präsentation</vt:lpstr>
      <vt:lpstr>Entscheidungshilfen</vt:lpstr>
      <vt:lpstr>Wie können Eltern unterstützen?</vt:lpstr>
    </vt:vector>
  </TitlesOfParts>
  <Company>rsn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Staatliche Reaschule Neusäß</dc:title>
  <dc:creator>fb,bb</dc:creator>
  <cp:lastModifiedBy>Gertraud Ungerer</cp:lastModifiedBy>
  <cp:revision>314</cp:revision>
  <cp:lastPrinted>2001-02-10T12:06:54Z</cp:lastPrinted>
  <dcterms:created xsi:type="dcterms:W3CDTF">2000-02-01T21:23:27Z</dcterms:created>
  <dcterms:modified xsi:type="dcterms:W3CDTF">2025-12-02T07:03:47Z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7252cd5-6799-4195-99a6-0f1ace8aad22_Enabled">
    <vt:lpwstr>true</vt:lpwstr>
  </property>
  <property fmtid="{D5CDD505-2E9C-101B-9397-08002B2CF9AE}" pid="3" name="MSIP_Label_c7252cd5-6799-4195-99a6-0f1ace8aad22_SetDate">
    <vt:lpwstr>2024-02-16T09:21:49Z</vt:lpwstr>
  </property>
  <property fmtid="{D5CDD505-2E9C-101B-9397-08002B2CF9AE}" pid="4" name="MSIP_Label_c7252cd5-6799-4195-99a6-0f1ace8aad22_Method">
    <vt:lpwstr>Standard</vt:lpwstr>
  </property>
  <property fmtid="{D5CDD505-2E9C-101B-9397-08002B2CF9AE}" pid="5" name="MSIP_Label_c7252cd5-6799-4195-99a6-0f1ace8aad22_Name">
    <vt:lpwstr>Öffentlich</vt:lpwstr>
  </property>
  <property fmtid="{D5CDD505-2E9C-101B-9397-08002B2CF9AE}" pid="6" name="MSIP_Label_c7252cd5-6799-4195-99a6-0f1ace8aad22_SiteId">
    <vt:lpwstr>a0885927-36ec-4140-85c3-9ca6be021466</vt:lpwstr>
  </property>
  <property fmtid="{D5CDD505-2E9C-101B-9397-08002B2CF9AE}" pid="7" name="MSIP_Label_c7252cd5-6799-4195-99a6-0f1ace8aad22_ActionId">
    <vt:lpwstr>02c874eb-2b7b-4f6d-b264-ba11bf28bf45</vt:lpwstr>
  </property>
  <property fmtid="{D5CDD505-2E9C-101B-9397-08002B2CF9AE}" pid="8" name="MSIP_Label_c7252cd5-6799-4195-99a6-0f1ace8aad22_ContentBits">
    <vt:lpwstr>0</vt:lpwstr>
  </property>
</Properties>
</file>