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notesMasterIdLst>
    <p:notesMasterId r:id="rId25"/>
  </p:notesMasterIdLst>
  <p:sldIdLst>
    <p:sldId id="256" r:id="rId4"/>
    <p:sldId id="257" r:id="rId5"/>
    <p:sldId id="262" r:id="rId6"/>
    <p:sldId id="271" r:id="rId7"/>
    <p:sldId id="273" r:id="rId8"/>
    <p:sldId id="272" r:id="rId9"/>
    <p:sldId id="258" r:id="rId10"/>
    <p:sldId id="270" r:id="rId11"/>
    <p:sldId id="264" r:id="rId12"/>
    <p:sldId id="259" r:id="rId13"/>
    <p:sldId id="269" r:id="rId14"/>
    <p:sldId id="277" r:id="rId15"/>
    <p:sldId id="274" r:id="rId16"/>
    <p:sldId id="260" r:id="rId17"/>
    <p:sldId id="261" r:id="rId18"/>
    <p:sldId id="263" r:id="rId19"/>
    <p:sldId id="265" r:id="rId20"/>
    <p:sldId id="275" r:id="rId21"/>
    <p:sldId id="276" r:id="rId22"/>
    <p:sldId id="267" r:id="rId23"/>
    <p:sldId id="268" r:id="rId24"/>
  </p:sldIdLst>
  <p:sldSz cx="9144000" cy="6858000" type="screen4x3"/>
  <p:notesSz cx="6794500" cy="9982200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367A6"/>
    <a:srgbClr val="283B8A"/>
    <a:srgbClr val="ED6B1E"/>
    <a:srgbClr val="9D9D9D"/>
    <a:srgbClr val="B2B2B2"/>
    <a:srgbClr val="293C8C"/>
    <a:srgbClr val="E6EFF7"/>
    <a:srgbClr val="F9FBFD"/>
    <a:srgbClr val="ED6D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8942BA-E253-40AA-9F17-94BBDB9B31AA}" v="67" dt="2025-10-16T11:17:26.869"/>
    <p1510:client id="{96E38D9B-25CC-4901-A455-3CCDDB2B4BF2}" v="237" dt="2025-10-16T10:58:25.3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A78D59DC-60D5-6311-DA38-D7C0F4DE7FB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072" cy="4990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0201F96-4DBD-4769-72C4-82BBDA96371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48844" y="0"/>
            <a:ext cx="2944072" cy="4990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AA23126-EB6A-4A73-AB45-B4AA97128D6A}" type="datetimeFigureOut">
              <a:rPr lang="de-DE"/>
              <a:pPr>
                <a:defRPr/>
              </a:pPr>
              <a:t>11.11.2025</a:t>
            </a:fld>
            <a:endParaRPr lang="de-DE"/>
          </a:p>
        </p:txBody>
      </p:sp>
      <p:sp>
        <p:nvSpPr>
          <p:cNvPr id="4" name="Folienbildplatzhalter 3">
            <a:extLst>
              <a:ext uri="{FF2B5EF4-FFF2-40B4-BE49-F238E27FC236}">
                <a16:creationId xmlns:a16="http://schemas.microsoft.com/office/drawing/2014/main" id="{23CBD164-2A11-3B65-0F8C-A95167DE6D0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49300"/>
            <a:ext cx="4987925" cy="37417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/>
          </a:p>
        </p:txBody>
      </p:sp>
      <p:sp>
        <p:nvSpPr>
          <p:cNvPr id="5" name="Notizenplatzhalter 4">
            <a:extLst>
              <a:ext uri="{FF2B5EF4-FFF2-40B4-BE49-F238E27FC236}">
                <a16:creationId xmlns:a16="http://schemas.microsoft.com/office/drawing/2014/main" id="{2FBF79BA-74E9-22EE-CF67-316C2C2A7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41585"/>
            <a:ext cx="5434966" cy="44912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Textmasterformat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66506C6-1719-5426-1858-675D0FB2C3A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1" y="9481576"/>
            <a:ext cx="2944072" cy="49903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2B3CBD6-FDA5-CA65-1DF2-F97254CE5B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48844" y="9481576"/>
            <a:ext cx="2944072" cy="49903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72B4A5A5-BAAC-4D71-A829-81B7E8EE947F}" type="slidenum">
              <a:rPr lang="de-DE" altLang="de-DE"/>
              <a:pPr>
                <a:defRPr/>
              </a:pPr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9948314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>
      <p:bgPr>
        <a:solidFill>
          <a:srgbClr val="E6EFF7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060B2226-1C49-4E63-B7F6-E83125BDC02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2921" y="6307603"/>
            <a:ext cx="936104" cy="40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9E34061-3C7F-4DD7-9386-6DC631523B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88840"/>
            <a:ext cx="6055310" cy="471995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255B3B7-04F1-4FA5-BE70-720923D10F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09"/>
            <a:ext cx="3773613" cy="1176413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8794222-AB40-43E2-BA11-87AE02F8E9D9}"/>
              </a:ext>
            </a:extLst>
          </p:cNvPr>
          <p:cNvSpPr txBox="1"/>
          <p:nvPr userDrawn="1"/>
        </p:nvSpPr>
        <p:spPr>
          <a:xfrm>
            <a:off x="4674549" y="1325622"/>
            <a:ext cx="38164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4000" b="1" i="0" u="none" strike="noStrike" baseline="0">
                <a:solidFill>
                  <a:srgbClr val="214896"/>
                </a:solidFill>
                <a:latin typeface="Myriad Pro"/>
              </a:rPr>
              <a:t>Mit </a:t>
            </a:r>
            <a:r>
              <a:rPr lang="de-DE" sz="4000" b="1" i="0" u="none" strike="noStrike" baseline="0">
                <a:solidFill>
                  <a:srgbClr val="F4732D"/>
                </a:solidFill>
                <a:latin typeface="Myriad Pro"/>
              </a:rPr>
              <a:t>uns </a:t>
            </a:r>
            <a:r>
              <a:rPr lang="de-DE" sz="4000" b="1" i="0" u="none" strike="noStrike" baseline="0">
                <a:solidFill>
                  <a:srgbClr val="214896"/>
                </a:solidFill>
                <a:latin typeface="Myriad Pro"/>
              </a:rPr>
              <a:t>zur </a:t>
            </a:r>
            <a:endParaRPr lang="de-DE" sz="4000" b="0" i="0" u="none" strike="noStrike" baseline="0">
              <a:solidFill>
                <a:srgbClr val="214896"/>
              </a:solidFill>
              <a:latin typeface="Myriad Pro"/>
            </a:endParaRPr>
          </a:p>
          <a:p>
            <a:r>
              <a:rPr lang="de-DE" sz="4000" b="1" i="0" u="none" strike="noStrike" baseline="0">
                <a:solidFill>
                  <a:srgbClr val="214896"/>
                </a:solidFill>
                <a:latin typeface="Myriad Pro"/>
              </a:rPr>
              <a:t>mittleren Reife</a:t>
            </a:r>
            <a:endParaRPr lang="de-DE" sz="4000"/>
          </a:p>
        </p:txBody>
      </p:sp>
    </p:spTree>
    <p:extLst>
      <p:ext uri="{BB962C8B-B14F-4D97-AF65-F5344CB8AC3E}">
        <p14:creationId xmlns:p14="http://schemas.microsoft.com/office/powerpoint/2010/main" val="291607867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bg>
      <p:bgPr>
        <a:solidFill>
          <a:srgbClr val="E6EFF7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627784" y="1556792"/>
            <a:ext cx="6344748" cy="491663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C00000"/>
              </a:buClr>
              <a:buFont typeface="Wingdings" pitchFamily="2" charset="2"/>
              <a:buNone/>
              <a:defRPr sz="1600" b="1">
                <a:solidFill>
                  <a:srgbClr val="ED6B1E"/>
                </a:solidFill>
                <a:latin typeface="Myriad Pro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100">
                <a:solidFill>
                  <a:schemeClr val="tx1"/>
                </a:solidFill>
                <a:latin typeface="Myriad Pro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2627784" y="548680"/>
            <a:ext cx="6344748" cy="7142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600" b="1">
                <a:solidFill>
                  <a:srgbClr val="283B8A"/>
                </a:solidFill>
                <a:latin typeface="Myriad Pro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F09DACA-505E-43FB-9D0C-7755701966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68" y="156643"/>
            <a:ext cx="1403648" cy="110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66798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bg>
      <p:bgPr>
        <a:solidFill>
          <a:srgbClr val="E6EFF7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>
          <a:xfrm>
            <a:off x="2627784" y="1556792"/>
            <a:ext cx="6344748" cy="4916632"/>
          </a:xfrm>
          <a:prstGeom prst="rect">
            <a:avLst/>
          </a:prstGeom>
        </p:spPr>
        <p:txBody>
          <a:bodyPr/>
          <a:lstStyle>
            <a:lvl1pPr marL="0" indent="0">
              <a:buClr>
                <a:srgbClr val="C00000"/>
              </a:buClr>
              <a:buFont typeface="Wingdings" pitchFamily="2" charset="2"/>
              <a:buNone/>
              <a:defRPr sz="2000" b="1">
                <a:solidFill>
                  <a:srgbClr val="ED6B1E"/>
                </a:solidFill>
                <a:latin typeface="Myriad Pro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800">
                <a:solidFill>
                  <a:schemeClr val="tx1"/>
                </a:solidFill>
                <a:latin typeface="Myriad Pro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371600" indent="0"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1828800" indent="0">
              <a:buFontTx/>
              <a:buNone/>
              <a:defRPr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2627784" y="548680"/>
            <a:ext cx="6344748" cy="7142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 b="1">
                <a:solidFill>
                  <a:srgbClr val="293C8C"/>
                </a:solidFill>
                <a:latin typeface="Myriad Pro"/>
                <a:cs typeface="Calibri" panose="020F050202020403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de-DE"/>
              <a:t>Textmasterformat bearbeiten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F09DACA-505E-43FB-9D0C-7755701966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68" y="156643"/>
            <a:ext cx="1403648" cy="1106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08710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elfolie">
    <p:bg>
      <p:bgPr>
        <a:solidFill>
          <a:srgbClr val="E6EFF7">
            <a:alpha val="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05D3D236-D3D3-1163-120E-19FB6D9BEA2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741636" y="1850252"/>
            <a:ext cx="5654675" cy="1689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6475"/>
              </a:lnSpc>
              <a:defRPr/>
            </a:pPr>
            <a:r>
              <a:rPr lang="de-DE" altLang="de-DE" sz="4100" b="1">
                <a:solidFill>
                  <a:schemeClr val="tx1"/>
                </a:solidFill>
              </a:rPr>
              <a:t>Vielen Dank</a:t>
            </a:r>
            <a:br>
              <a:rPr lang="de-DE" altLang="de-DE" sz="4100" b="1">
                <a:solidFill>
                  <a:schemeClr val="tx1"/>
                </a:solidFill>
              </a:rPr>
            </a:br>
            <a:r>
              <a:rPr lang="de-DE" altLang="de-DE" sz="4100" b="1">
                <a:solidFill>
                  <a:schemeClr val="tx1"/>
                </a:solidFill>
              </a:rPr>
              <a:t>für Ihre Aufmerksamkeit!</a:t>
            </a:r>
            <a:endParaRPr lang="de-DE" altLang="de-DE" sz="4100">
              <a:solidFill>
                <a:schemeClr val="tx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C13E9A2-9B90-EF4A-0E17-9C27A06F9E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7" y="5712682"/>
            <a:ext cx="1224136" cy="52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4E078F5E-EA7F-4A15-B38D-211B0CC325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37312"/>
            <a:ext cx="9735594" cy="22759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3C3E093-E1A2-4CBF-9A8D-611C08BA7C5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209"/>
            <a:ext cx="3773613" cy="11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235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1" r:id="rId3"/>
    <p:sldLayoutId id="2147483850" r:id="rId4"/>
  </p:sldLayoutIdLst>
  <p:transition spd="slow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6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hulberatung.bayern.de/" TargetMode="External"/><Relationship Id="rId2" Type="http://schemas.openxmlformats.org/officeDocument/2006/relationships/hyperlink" Target="http://www.rws-augsburg.de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einbildungsweg.de/" TargetMode="External"/><Relationship Id="rId4" Type="http://schemas.openxmlformats.org/officeDocument/2006/relationships/hyperlink" Target="http://www.bildung.augsburg.de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platzhalter 6">
            <a:extLst>
              <a:ext uri="{FF2B5EF4-FFF2-40B4-BE49-F238E27FC236}">
                <a16:creationId xmlns:a16="http://schemas.microsoft.com/office/drawing/2014/main" id="{ACE4FD81-6B95-7031-2CD2-ADB3EC0D14CB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627784" y="548680"/>
            <a:ext cx="6344748" cy="71421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/>
              <a:t>        Einstiegsmöglichkeiten</a:t>
            </a:r>
          </a:p>
        </p:txBody>
      </p:sp>
      <p:cxnSp>
        <p:nvCxnSpPr>
          <p:cNvPr id="5" name="Gerade Verbindung mit Pfeil 4">
            <a:extLst>
              <a:ext uri="{FF2B5EF4-FFF2-40B4-BE49-F238E27FC236}">
                <a16:creationId xmlns:a16="http://schemas.microsoft.com/office/drawing/2014/main" id="{3427A43A-46A0-865B-8F8A-91790A6032EB}"/>
              </a:ext>
            </a:extLst>
          </p:cNvPr>
          <p:cNvCxnSpPr/>
          <p:nvPr/>
        </p:nvCxnSpPr>
        <p:spPr>
          <a:xfrm>
            <a:off x="5060950" y="1414463"/>
            <a:ext cx="1568450" cy="431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3A8D177E-1502-ABF0-C123-CDA84DFD06B4}"/>
              </a:ext>
            </a:extLst>
          </p:cNvPr>
          <p:cNvCxnSpPr/>
          <p:nvPr/>
        </p:nvCxnSpPr>
        <p:spPr>
          <a:xfrm flipH="1">
            <a:off x="3491880" y="1414463"/>
            <a:ext cx="1441450" cy="4318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72A13FCB-DB88-497D-8C2F-5886EFBBE25E}"/>
              </a:ext>
            </a:extLst>
          </p:cNvPr>
          <p:cNvSpPr/>
          <p:nvPr/>
        </p:nvSpPr>
        <p:spPr>
          <a:xfrm>
            <a:off x="1116285" y="2060575"/>
            <a:ext cx="3673475" cy="3290888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spcAft>
                <a:spcPts val="0"/>
              </a:spcAft>
              <a:defRPr/>
            </a:pPr>
            <a:r>
              <a:rPr lang="de-DE" b="1">
                <a:solidFill>
                  <a:srgbClr val="2338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Vierstufige Wirtschaftsschule </a:t>
            </a:r>
            <a:br>
              <a:rPr lang="de-DE" b="1">
                <a:solidFill>
                  <a:srgbClr val="23388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b="1">
                <a:solidFill>
                  <a:srgbClr val="23388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 der 7. Klasse </a:t>
            </a:r>
          </a:p>
          <a:p>
            <a:pPr fontAlgn="auto">
              <a:spcAft>
                <a:spcPts val="0"/>
              </a:spcAft>
              <a:defRPr/>
            </a:pPr>
            <a:endParaRPr lang="de-DE" b="1">
              <a:solidFill>
                <a:schemeClr val="tx1">
                  <a:lumMod val="50000"/>
                  <a:lumOff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de-D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Der Einstieg ist auch bereits in die </a:t>
            </a:r>
            <a:br>
              <a:rPr lang="de-D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b="1">
                <a:solidFill>
                  <a:srgbClr val="ED6B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und 6. Klasse </a:t>
            </a:r>
            <a:r>
              <a:rPr lang="de-D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möglich. </a:t>
            </a:r>
          </a:p>
          <a:p>
            <a:pPr fontAlgn="auto">
              <a:spcAft>
                <a:spcPts val="0"/>
              </a:spcAft>
              <a:defRPr/>
            </a:pPr>
            <a:br>
              <a:rPr lang="de-D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Ein späterer Einstieg ist auch noch </a:t>
            </a:r>
            <a:br>
              <a:rPr lang="de-D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die 8. Klasse möglich.</a:t>
            </a:r>
          </a:p>
        </p:txBody>
      </p:sp>
      <p:sp>
        <p:nvSpPr>
          <p:cNvPr id="9" name="Rechteck: abgerundete Ecken 8">
            <a:extLst>
              <a:ext uri="{FF2B5EF4-FFF2-40B4-BE49-F238E27FC236}">
                <a16:creationId xmlns:a16="http://schemas.microsoft.com/office/drawing/2014/main" id="{0E692704-81D3-42D2-9F65-2055388E36B0}"/>
              </a:ext>
            </a:extLst>
          </p:cNvPr>
          <p:cNvSpPr/>
          <p:nvPr/>
        </p:nvSpPr>
        <p:spPr>
          <a:xfrm>
            <a:off x="5148064" y="2060575"/>
            <a:ext cx="3673475" cy="3290888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de-DE" altLang="de-DE" b="1">
                <a:solidFill>
                  <a:srgbClr val="233881"/>
                </a:solidFill>
                <a:cs typeface="Calibri" panose="020F0502020204030204" pitchFamily="34" charset="0"/>
              </a:rPr>
              <a:t>Zweistufige Wirtschaftsschule </a:t>
            </a:r>
            <a:br>
              <a:rPr lang="de-DE" altLang="de-DE" b="1">
                <a:solidFill>
                  <a:srgbClr val="233881"/>
                </a:solidFill>
                <a:cs typeface="Calibri" panose="020F0502020204030204" pitchFamily="34" charset="0"/>
              </a:rPr>
            </a:br>
            <a:r>
              <a:rPr lang="de-DE" altLang="de-DE" b="1">
                <a:solidFill>
                  <a:srgbClr val="233881"/>
                </a:solidFill>
                <a:cs typeface="Calibri" panose="020F0502020204030204" pitchFamily="34" charset="0"/>
              </a:rPr>
              <a:t>ab der 10. Klasse</a:t>
            </a: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de-DE" altLang="de-DE" sz="1600" b="1">
              <a:solidFill>
                <a:srgbClr val="233881"/>
              </a:solidFill>
              <a:cs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de-DE" altLang="de-DE" sz="1600" b="1">
              <a:solidFill>
                <a:srgbClr val="233881"/>
              </a:solidFill>
              <a:cs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de-DE" altLang="de-DE" sz="1600" b="1">
              <a:solidFill>
                <a:srgbClr val="233881"/>
              </a:solidFill>
              <a:cs typeface="Calibri" panose="020F0502020204030204" pitchFamily="34" charset="0"/>
            </a:endParaRPr>
          </a:p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de-DE" altLang="de-DE" sz="1600" b="1">
              <a:solidFill>
                <a:srgbClr val="233881"/>
              </a:solidFill>
              <a:cs typeface="Calibri" panose="020F0502020204030204" pitchFamily="34" charset="0"/>
            </a:endParaRPr>
          </a:p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endParaRPr lang="de-DE" altLang="de-DE" sz="2000" b="1">
              <a:solidFill>
                <a:srgbClr val="233881"/>
              </a:solidFill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platzhalter 1">
            <a:extLst>
              <a:ext uri="{FF2B5EF4-FFF2-40B4-BE49-F238E27FC236}">
                <a16:creationId xmlns:a16="http://schemas.microsoft.com/office/drawing/2014/main" id="{121C9EDF-03E0-8452-FA2A-8C8BDCCE29C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 bwMode="auto">
          <a:xfrm>
            <a:off x="2195736" y="1700808"/>
            <a:ext cx="6611937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/>
          <a:p>
            <a:pPr marL="736600" lvl="1" indent="-285750" eaLnBrk="1" fontAlgn="auto" hangingPunct="1">
              <a:lnSpc>
                <a:spcPct val="110000"/>
              </a:lnSpc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endParaRPr lang="de-DE" sz="2400" dirty="0"/>
          </a:p>
          <a:p>
            <a:pPr marL="736600" lvl="1" indent="-285750" eaLnBrk="1" fontAlgn="auto" hangingPunct="1">
              <a:lnSpc>
                <a:spcPct val="110000"/>
              </a:lnSpc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2400" dirty="0"/>
              <a:t>Höchstalter 12 Jahre (30.6.)</a:t>
            </a:r>
          </a:p>
          <a:p>
            <a:pPr marL="736600" lvl="1" indent="-285750" eaLnBrk="1" fontAlgn="auto" hangingPunct="1">
              <a:lnSpc>
                <a:spcPct val="110000"/>
              </a:lnSpc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endParaRPr lang="de-DE" sz="2400" dirty="0"/>
          </a:p>
          <a:p>
            <a:pPr marL="736600" lvl="1" indent="-285750" eaLnBrk="1" fontAlgn="auto" hangingPunct="1">
              <a:lnSpc>
                <a:spcPct val="110000"/>
              </a:lnSpc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2400" dirty="0"/>
              <a:t>Notendurchschnitt bis 2,66 in den Fächern </a:t>
            </a:r>
            <a:br>
              <a:rPr lang="de-DE" sz="2400" dirty="0"/>
            </a:br>
            <a:r>
              <a:rPr lang="de-DE" sz="2400" dirty="0"/>
              <a:t>Deutsch, Mathematik und HSU </a:t>
            </a:r>
            <a:br>
              <a:rPr lang="de-DE" sz="2400" dirty="0"/>
            </a:br>
            <a:endParaRPr lang="de-DE" sz="2400" dirty="0"/>
          </a:p>
          <a:p>
            <a:pPr marL="736600" lvl="1" indent="-285750" eaLnBrk="1" fontAlgn="auto" hangingPunct="1">
              <a:lnSpc>
                <a:spcPct val="110000"/>
              </a:lnSpc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2400" b="1" dirty="0"/>
              <a:t>Übertrittszeugnis</a:t>
            </a:r>
            <a:r>
              <a:rPr lang="de-DE" sz="2400" dirty="0"/>
              <a:t> der Grundschule (kein Probeunterricht für die 5. Klasse)</a:t>
            </a:r>
          </a:p>
        </p:txBody>
      </p:sp>
      <p:sp>
        <p:nvSpPr>
          <p:cNvPr id="11267" name="Textplatzhalter 2">
            <a:extLst>
              <a:ext uri="{FF2B5EF4-FFF2-40B4-BE49-F238E27FC236}">
                <a16:creationId xmlns:a16="http://schemas.microsoft.com/office/drawing/2014/main" id="{442FC8E3-0757-E63A-297A-F9E28D5AE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644525"/>
            <a:ext cx="634523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de-DE" altLang="de-DE" sz="2600" b="1">
                <a:solidFill>
                  <a:srgbClr val="283B8A"/>
                </a:solidFill>
                <a:latin typeface="Myriad Pro"/>
              </a:rPr>
              <a:t>Aufnahme in die </a:t>
            </a:r>
            <a:r>
              <a:rPr lang="de-DE" altLang="de-DE" sz="2600" b="1">
                <a:solidFill>
                  <a:srgbClr val="F26A1B"/>
                </a:solidFill>
                <a:latin typeface="Myriad Pro"/>
              </a:rPr>
              <a:t>5. Klasse:</a:t>
            </a:r>
          </a:p>
        </p:txBody>
      </p:sp>
    </p:spTree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E22F9FA-9C8F-AAC0-D6BA-DB51074BB9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771E3F-4EC8-3454-5B06-74D1BFED7D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e-DE" dirty="0"/>
              <a:t>Stundenplan einer 5.  Klasse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08D88D8-4974-04C7-04F7-BEAC53012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592" y="1556792"/>
            <a:ext cx="7679111" cy="2915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08990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968C3EF-1331-FE03-F38A-BCBC058A4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platzhalter 1">
            <a:extLst>
              <a:ext uri="{FF2B5EF4-FFF2-40B4-BE49-F238E27FC236}">
                <a16:creationId xmlns:a16="http://schemas.microsoft.com/office/drawing/2014/main" id="{895B510A-7B41-B85D-4CE0-A362EA1C180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 bwMode="auto">
          <a:xfrm>
            <a:off x="1979712" y="1520788"/>
            <a:ext cx="6611937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/>
          <a:lstStyle/>
          <a:p>
            <a:pPr marL="0" indent="0" eaLnBrk="1" hangingPunct="1">
              <a:buClr>
                <a:srgbClr val="C12F2E"/>
              </a:buClr>
              <a:buFont typeface="Arial" panose="020B0604020202020204" pitchFamily="34" charset="0"/>
              <a:buNone/>
            </a:pPr>
            <a:endParaRPr lang="de-DE" altLang="de-DE" sz="200" b="1">
              <a:solidFill>
                <a:srgbClr val="233881"/>
              </a:solidFill>
            </a:endParaRPr>
          </a:p>
          <a:p>
            <a:pPr lvl="1" eaLnBrk="1" hangingPunct="1">
              <a:buClr>
                <a:srgbClr val="F26A1B"/>
              </a:buClr>
              <a:buFont typeface="Arial" panose="020B0604020202020204" pitchFamily="34" charset="0"/>
              <a:buChar char="•"/>
            </a:pPr>
            <a:r>
              <a:rPr lang="de-DE" altLang="de-DE" sz="1800">
                <a:latin typeface="Myriad Pro"/>
              </a:rPr>
              <a:t>Höchstalter 13 Jahre (30.06.)</a:t>
            </a:r>
            <a:br>
              <a:rPr lang="de-DE" altLang="de-DE" sz="1800">
                <a:latin typeface="Myriad Pro"/>
              </a:rPr>
            </a:br>
            <a:endParaRPr lang="de-DE" altLang="de-DE" sz="1800">
              <a:latin typeface="Myriad Pro"/>
            </a:endParaRPr>
          </a:p>
          <a:p>
            <a:pPr lvl="1" eaLnBrk="1" hangingPunct="1">
              <a:buClr>
                <a:srgbClr val="F26A1B"/>
              </a:buClr>
              <a:buFont typeface="Arial" panose="020B0604020202020204" pitchFamily="34" charset="0"/>
              <a:buChar char="•"/>
            </a:pPr>
            <a:r>
              <a:rPr lang="de-DE" altLang="de-DE" sz="1800" b="1">
                <a:solidFill>
                  <a:srgbClr val="ED6B1E"/>
                </a:solidFill>
                <a:latin typeface="Myriad Pro"/>
              </a:rPr>
              <a:t>Von der Mittelschule: </a:t>
            </a:r>
            <a:r>
              <a:rPr lang="de-DE" altLang="de-DE" sz="1800">
                <a:latin typeface="Myriad Pro"/>
              </a:rPr>
              <a:t>Notendurchschnitt in Deutsch, Mathematik und Englisch von 2,66 im Zwischen- oder Jahreszeugnis der 5. Klasse </a:t>
            </a:r>
            <a:br>
              <a:rPr lang="de-DE" altLang="de-DE" sz="1800">
                <a:latin typeface="Myriad Pro"/>
              </a:rPr>
            </a:br>
            <a:endParaRPr lang="de-DE" altLang="de-DE" sz="1800">
              <a:latin typeface="Myriad Pro"/>
              <a:cs typeface="Calibri"/>
            </a:endParaRPr>
          </a:p>
          <a:p>
            <a:pPr lvl="1" eaLnBrk="1" hangingPunct="1">
              <a:buClr>
                <a:srgbClr val="F26A1B"/>
              </a:buClr>
              <a:buFont typeface="Arial" panose="020B0604020202020204" pitchFamily="34" charset="0"/>
              <a:buChar char="•"/>
            </a:pPr>
            <a:r>
              <a:rPr lang="de-DE" altLang="de-DE" sz="1800" b="1">
                <a:solidFill>
                  <a:srgbClr val="ED6B1E"/>
                </a:solidFill>
                <a:latin typeface="Myriad Pro"/>
              </a:rPr>
              <a:t>Von der Realschule und vom Gymnasium</a:t>
            </a:r>
            <a:br>
              <a:rPr lang="de-DE" altLang="de-DE" sz="1800" u="sng">
                <a:latin typeface="Myriad Pro"/>
              </a:rPr>
            </a:br>
            <a:endParaRPr lang="de-DE" altLang="de-DE" sz="1800">
              <a:latin typeface="Myriad Pro"/>
            </a:endParaRPr>
          </a:p>
          <a:p>
            <a:pPr lvl="1" eaLnBrk="1" hangingPunct="1">
              <a:buClr>
                <a:srgbClr val="F26A1B"/>
              </a:buClr>
              <a:buFont typeface="Arial" panose="020B0604020202020204" pitchFamily="34" charset="0"/>
              <a:buChar char="•"/>
            </a:pPr>
            <a:r>
              <a:rPr lang="de-DE" altLang="de-DE" sz="1800">
                <a:latin typeface="Myriad Pro"/>
              </a:rPr>
              <a:t>Liegen diese Voraussetzungen nicht vor, entscheidet die Schulleiterin, ob die Teilnahme am Probeunterricht möglich ist. </a:t>
            </a:r>
            <a:br>
              <a:rPr lang="de-DE" altLang="de-DE" sz="1800">
                <a:latin typeface="Myriad Pro"/>
              </a:rPr>
            </a:br>
            <a:br>
              <a:rPr lang="de-DE" altLang="de-DE" sz="1800">
                <a:latin typeface="Myriad Pro"/>
              </a:rPr>
            </a:br>
            <a:r>
              <a:rPr lang="de-DE" sz="1800">
                <a:latin typeface="Myriad Pro"/>
              </a:rPr>
              <a:t>Der Probeunterricht entfällt, wenn im Übertrittszeugnis der Jahrgangsstufe 4 mindestens die Gesamtdurchschnittsnote 2,66 erreicht wurde.</a:t>
            </a:r>
          </a:p>
          <a:p>
            <a:pPr lvl="1" eaLnBrk="1" hangingPunct="1">
              <a:buClr>
                <a:srgbClr val="FF0000"/>
              </a:buClr>
              <a:buFont typeface="Wingdings" panose="05000000000000000000" pitchFamily="2" charset="2"/>
              <a:buChar char="§"/>
            </a:pPr>
            <a:endParaRPr lang="de-DE" altLang="de-DE" sz="2200" b="1">
              <a:solidFill>
                <a:schemeClr val="tx2"/>
              </a:solidFill>
            </a:endParaRPr>
          </a:p>
        </p:txBody>
      </p:sp>
      <p:sp>
        <p:nvSpPr>
          <p:cNvPr id="11267" name="Textplatzhalter 2">
            <a:extLst>
              <a:ext uri="{FF2B5EF4-FFF2-40B4-BE49-F238E27FC236}">
                <a16:creationId xmlns:a16="http://schemas.microsoft.com/office/drawing/2014/main" id="{1B961A1A-553D-70E2-6728-B50F02E78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644525"/>
            <a:ext cx="6345237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de-DE" altLang="de-DE" sz="2600" b="1">
                <a:solidFill>
                  <a:srgbClr val="283B8A"/>
                </a:solidFill>
                <a:latin typeface="Myriad Pro"/>
              </a:rPr>
              <a:t>Aufnahme in die </a:t>
            </a:r>
            <a:r>
              <a:rPr lang="de-DE" altLang="de-DE" sz="2600" b="1">
                <a:solidFill>
                  <a:srgbClr val="F26A1B"/>
                </a:solidFill>
                <a:latin typeface="Myriad Pro"/>
              </a:rPr>
              <a:t>6. Klasse:</a:t>
            </a:r>
          </a:p>
        </p:txBody>
      </p:sp>
    </p:spTree>
    <p:extLst>
      <p:ext uri="{BB962C8B-B14F-4D97-AF65-F5344CB8AC3E}">
        <p14:creationId xmlns:p14="http://schemas.microsoft.com/office/powerpoint/2010/main" val="2749118529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AA3B1E25-E1F1-8F8F-5CE5-E2A3A3951C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548134" y="1821409"/>
            <a:ext cx="7280401" cy="4845025"/>
          </a:xfrm>
        </p:spPr>
        <p:txBody>
          <a:bodyPr>
            <a:normAutofit/>
          </a:bodyPr>
          <a:lstStyle/>
          <a:p>
            <a:pPr marL="354013" indent="-354013" eaLnBrk="1" fontAlgn="auto" hangingPunct="1"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tabLst>
                <a:tab pos="628650" algn="l"/>
              </a:tabLst>
              <a:defRPr/>
            </a:pPr>
            <a:r>
              <a:rPr lang="de-DE" sz="1800" b="0">
                <a:solidFill>
                  <a:schemeClr val="tx1"/>
                </a:solidFill>
              </a:rPr>
              <a:t>Höchstalter 14 Jahre (Stichtag 30.06.)</a:t>
            </a:r>
            <a:br>
              <a:rPr lang="de-DE" sz="1800">
                <a:solidFill>
                  <a:schemeClr val="tx1"/>
                </a:solidFill>
              </a:rPr>
            </a:br>
            <a:endParaRPr lang="de-DE" sz="1800">
              <a:solidFill>
                <a:schemeClr val="tx1"/>
              </a:solidFill>
            </a:endParaRPr>
          </a:p>
          <a:p>
            <a:pPr marL="354013" indent="-354013" eaLnBrk="1" fontAlgn="auto" hangingPunct="1"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tabLst>
                <a:tab pos="628650" algn="l"/>
              </a:tabLst>
              <a:defRPr/>
            </a:pPr>
            <a:r>
              <a:rPr lang="de-DE" sz="1800"/>
              <a:t>Von der Mittelschule: </a:t>
            </a:r>
            <a:br>
              <a:rPr lang="de-DE" sz="1800"/>
            </a:br>
            <a:r>
              <a:rPr lang="de-DE" sz="1800" b="0">
                <a:solidFill>
                  <a:schemeClr val="tx1"/>
                </a:solidFill>
              </a:rPr>
              <a:t>Notendurchschnitt in Deutsch, Mathematik und Englisch von 2,66 im Zwischenzeugnis oder Jahreszeugnis oder in der Aufnahmeprüfung in die Mittlere-Reife-Klasse </a:t>
            </a:r>
            <a:br>
              <a:rPr lang="de-DE" sz="1800">
                <a:solidFill>
                  <a:schemeClr val="tx1"/>
                </a:solidFill>
              </a:rPr>
            </a:br>
            <a:endParaRPr lang="de-DE" sz="1800">
              <a:solidFill>
                <a:schemeClr val="tx1"/>
              </a:solidFill>
            </a:endParaRPr>
          </a:p>
          <a:p>
            <a:pPr marL="354013" indent="-354013" eaLnBrk="1" fontAlgn="auto" hangingPunct="1"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tabLst>
                <a:tab pos="628650" algn="l"/>
              </a:tabLst>
              <a:defRPr/>
            </a:pPr>
            <a:r>
              <a:rPr lang="de-DE" sz="1800"/>
              <a:t>Von der Realschule, der Mittleren-Reife-Klasse und vom Gymnasium: </a:t>
            </a:r>
            <a:r>
              <a:rPr lang="de-DE" sz="1800" b="0">
                <a:solidFill>
                  <a:schemeClr val="tx1"/>
                </a:solidFill>
              </a:rPr>
              <a:t>mit Vorrückungserlaubnis oder nur 1 x Note 5 in Fächern der Wirtschaftsschule</a:t>
            </a:r>
            <a:br>
              <a:rPr lang="de-DE" sz="1800" u="sng">
                <a:solidFill>
                  <a:schemeClr val="tx1"/>
                </a:solidFill>
              </a:rPr>
            </a:br>
            <a:endParaRPr lang="de-DE" sz="1800" u="sng">
              <a:solidFill>
                <a:schemeClr val="tx1"/>
              </a:solidFill>
            </a:endParaRPr>
          </a:p>
          <a:p>
            <a:pPr marL="354013" indent="-354013" eaLnBrk="1" fontAlgn="auto" hangingPunct="1"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tabLst>
                <a:tab pos="628650" algn="l"/>
              </a:tabLst>
              <a:defRPr/>
            </a:pPr>
            <a:r>
              <a:rPr lang="de-DE" sz="1800" b="0" u="sng">
                <a:solidFill>
                  <a:schemeClr val="tx1"/>
                </a:solidFill>
              </a:rPr>
              <a:t>oder</a:t>
            </a:r>
            <a:r>
              <a:rPr lang="de-DE" sz="1800" b="0">
                <a:solidFill>
                  <a:schemeClr val="tx1"/>
                </a:solidFill>
              </a:rPr>
              <a:t> bestandener Probeunterricht </a:t>
            </a:r>
            <a:br>
              <a:rPr lang="de-DE" sz="1800" b="0">
                <a:solidFill>
                  <a:schemeClr val="tx1"/>
                </a:solidFill>
              </a:rPr>
            </a:br>
            <a:r>
              <a:rPr lang="de-DE" sz="1800" b="0">
                <a:solidFill>
                  <a:schemeClr val="tx1"/>
                </a:solidFill>
              </a:rPr>
              <a:t>(Deutsch, Mathematik mindestens Note 3 und 4, </a:t>
            </a:r>
            <a:br>
              <a:rPr lang="de-DE" sz="1800" b="0">
                <a:solidFill>
                  <a:schemeClr val="tx1"/>
                </a:solidFill>
              </a:rPr>
            </a:br>
            <a:r>
              <a:rPr lang="de-DE" sz="1800" b="0">
                <a:solidFill>
                  <a:schemeClr val="tx1"/>
                </a:solidFill>
              </a:rPr>
              <a:t>wird in beiden Fächern die Note 4 erzielt, entscheiden die Eltern)</a:t>
            </a:r>
          </a:p>
        </p:txBody>
      </p:sp>
      <p:sp>
        <p:nvSpPr>
          <p:cNvPr id="12291" name="Textplatzhalter 2">
            <a:extLst>
              <a:ext uri="{FF2B5EF4-FFF2-40B4-BE49-F238E27FC236}">
                <a16:creationId xmlns:a16="http://schemas.microsoft.com/office/drawing/2014/main" id="{CAB7D56A-E435-E334-FFE0-2928B97FA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7704" y="692696"/>
            <a:ext cx="6920831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de-DE" altLang="de-DE" sz="2600" b="1">
                <a:solidFill>
                  <a:srgbClr val="283B8A"/>
                </a:solidFill>
                <a:latin typeface="Myriad Pro"/>
              </a:rPr>
              <a:t>Übertrittvoraussetzungen in die </a:t>
            </a:r>
            <a:r>
              <a:rPr lang="de-DE" altLang="de-DE" sz="2800" b="1">
                <a:solidFill>
                  <a:srgbClr val="F26A1B"/>
                </a:solidFill>
                <a:latin typeface="Myriad Pro"/>
              </a:rPr>
              <a:t>7. Klasse</a:t>
            </a:r>
          </a:p>
        </p:txBody>
      </p:sp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502F97A1-7D54-8731-1B9F-6385918C12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5695" y="1628800"/>
            <a:ext cx="7280871" cy="4320058"/>
          </a:xfrm>
        </p:spPr>
        <p:txBody>
          <a:bodyPr>
            <a:normAutofit/>
          </a:bodyPr>
          <a:lstStyle/>
          <a:p>
            <a:pPr marL="354013" indent="-354013" eaLnBrk="1" fontAlgn="auto" hangingPunct="1"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tabLst>
                <a:tab pos="628650" algn="l"/>
              </a:tabLst>
              <a:defRPr/>
            </a:pPr>
            <a:r>
              <a:rPr lang="de-DE" sz="1800" b="0">
                <a:solidFill>
                  <a:schemeClr val="tx1"/>
                </a:solidFill>
              </a:rPr>
              <a:t>Höchstalter 15 Jahre (Stichtag 30.06.)</a:t>
            </a:r>
            <a:br>
              <a:rPr lang="de-DE" sz="1800">
                <a:solidFill>
                  <a:schemeClr val="tx1"/>
                </a:solidFill>
              </a:rPr>
            </a:br>
            <a:endParaRPr lang="de-DE" sz="1800">
              <a:solidFill>
                <a:schemeClr val="tx1"/>
              </a:solidFill>
            </a:endParaRPr>
          </a:p>
          <a:p>
            <a:pPr marL="354013" indent="-354013" eaLnBrk="1" fontAlgn="auto" hangingPunct="1"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800"/>
              <a:t>Von der Mittelschule: </a:t>
            </a:r>
            <a:br>
              <a:rPr lang="de-DE" sz="1800"/>
            </a:br>
            <a:r>
              <a:rPr lang="de-DE" sz="1800" b="0">
                <a:solidFill>
                  <a:schemeClr val="tx1"/>
                </a:solidFill>
              </a:rPr>
              <a:t>Notendurchschnitt von 2,33 in den Fächern Deutsch, Mathematik und Englisch im Zwischenzeugnis oder Jahreszeugnis der 7. Klasse oder in der Aufnahmeprüfung in die Mittlere-Reife-Klasse</a:t>
            </a:r>
            <a:br>
              <a:rPr lang="de-DE" sz="1800">
                <a:solidFill>
                  <a:schemeClr val="tx1"/>
                </a:solidFill>
              </a:rPr>
            </a:br>
            <a:endParaRPr lang="de-DE" sz="1800">
              <a:solidFill>
                <a:schemeClr val="tx1"/>
              </a:solidFill>
            </a:endParaRPr>
          </a:p>
          <a:p>
            <a:pPr marL="354013" indent="-354013" eaLnBrk="1" fontAlgn="auto" hangingPunct="1"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800"/>
              <a:t>Von der Realschule, der Mittleren-Reife- Klasse und vom Gymnasium: </a:t>
            </a:r>
            <a:br>
              <a:rPr lang="de-DE" sz="1800"/>
            </a:br>
            <a:r>
              <a:rPr lang="de-DE" sz="1800" b="0">
                <a:solidFill>
                  <a:schemeClr val="tx1"/>
                </a:solidFill>
              </a:rPr>
              <a:t>mit Vorrückungserlaubnis oder nur 1 x Note 5 in Fächern der Wirtschaftsschule</a:t>
            </a:r>
          </a:p>
          <a:p>
            <a:pPr eaLnBrk="1" fontAlgn="auto" hangingPunct="1">
              <a:spcAft>
                <a:spcPts val="0"/>
              </a:spcAft>
              <a:buClr>
                <a:srgbClr val="F26A1B"/>
              </a:buClr>
              <a:defRPr/>
            </a:pPr>
            <a:endParaRPr lang="de-DE"/>
          </a:p>
          <a:p>
            <a:pPr eaLnBrk="1" fontAlgn="auto" hangingPunct="1">
              <a:spcAft>
                <a:spcPts val="0"/>
              </a:spcAft>
              <a:buClr>
                <a:srgbClr val="F26A1B"/>
              </a:buClr>
              <a:defRPr/>
            </a:pPr>
            <a:endParaRPr lang="de-DE"/>
          </a:p>
        </p:txBody>
      </p:sp>
      <p:sp>
        <p:nvSpPr>
          <p:cNvPr id="13315" name="Textplatzhalter 2">
            <a:extLst>
              <a:ext uri="{FF2B5EF4-FFF2-40B4-BE49-F238E27FC236}">
                <a16:creationId xmlns:a16="http://schemas.microsoft.com/office/drawing/2014/main" id="{9EAB5DF0-6F5D-D0C2-B5A4-17E1B7A72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712" y="610643"/>
            <a:ext cx="6992838" cy="65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de-DE" altLang="de-DE" sz="2600" b="1">
                <a:solidFill>
                  <a:srgbClr val="283B8A"/>
                </a:solidFill>
                <a:latin typeface="Myriad Pro"/>
              </a:rPr>
              <a:t>Übertrittvoraussetzungen in die </a:t>
            </a:r>
            <a:r>
              <a:rPr lang="de-DE" altLang="de-DE" sz="2600" b="1">
                <a:solidFill>
                  <a:srgbClr val="F26A1B"/>
                </a:solidFill>
                <a:latin typeface="Myriad Pro"/>
              </a:rPr>
              <a:t>8. Klasse</a:t>
            </a:r>
          </a:p>
        </p:txBody>
      </p:sp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E703649-6075-F94C-C0FD-EFA883DAFD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835697" y="1916832"/>
            <a:ext cx="7133034" cy="4845025"/>
          </a:xfrm>
        </p:spPr>
        <p:txBody>
          <a:bodyPr>
            <a:normAutofit/>
          </a:bodyPr>
          <a:lstStyle/>
          <a:p>
            <a:pPr marL="354013" indent="-354013" eaLnBrk="1" fontAlgn="auto" hangingPunct="1"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800" b="0">
                <a:solidFill>
                  <a:schemeClr val="tx1"/>
                </a:solidFill>
              </a:rPr>
              <a:t>Es gibt keine Altersgrenzen.</a:t>
            </a:r>
            <a:br>
              <a:rPr lang="de-DE" sz="1800">
                <a:solidFill>
                  <a:schemeClr val="tx1"/>
                </a:solidFill>
              </a:rPr>
            </a:br>
            <a:endParaRPr lang="de-DE" sz="1800">
              <a:solidFill>
                <a:schemeClr val="tx1"/>
              </a:solidFill>
            </a:endParaRPr>
          </a:p>
          <a:p>
            <a:pPr marL="354013" indent="-354013" eaLnBrk="1" fontAlgn="auto" hangingPunct="1"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800"/>
              <a:t>Bestandener qualifizierender Abschluss der Mittelschule </a:t>
            </a:r>
            <a:br>
              <a:rPr lang="de-DE" sz="1800"/>
            </a:br>
            <a:r>
              <a:rPr lang="de-DE" sz="1800" b="0">
                <a:solidFill>
                  <a:schemeClr val="tx1"/>
                </a:solidFill>
              </a:rPr>
              <a:t>und im QA-Zeugnis oder im Jahreszeugnis der Mittelschule in Englisch mindestens die Note 3</a:t>
            </a:r>
            <a:br>
              <a:rPr lang="de-DE" sz="1800">
                <a:solidFill>
                  <a:schemeClr val="tx1"/>
                </a:solidFill>
              </a:rPr>
            </a:br>
            <a:endParaRPr lang="de-DE" sz="1800">
              <a:solidFill>
                <a:schemeClr val="tx1"/>
              </a:solidFill>
            </a:endParaRPr>
          </a:p>
          <a:p>
            <a:pPr marL="354013" indent="-354013" eaLnBrk="1" fontAlgn="auto" hangingPunct="1"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800"/>
              <a:t>Von der Realschule, der Mittleren-Reife- Klasse und vom Gymnasium </a:t>
            </a:r>
            <a:r>
              <a:rPr lang="de-DE" sz="1800" b="0">
                <a:solidFill>
                  <a:schemeClr val="tx1"/>
                </a:solidFill>
              </a:rPr>
              <a:t>mit der Note 4 in Deutsch und Englisch in der 9. Klasse</a:t>
            </a:r>
            <a:br>
              <a:rPr lang="de-DE" sz="1800" b="0">
                <a:solidFill>
                  <a:schemeClr val="tx1"/>
                </a:solidFill>
              </a:rPr>
            </a:br>
            <a:endParaRPr lang="de-DE" sz="1800" b="0">
              <a:solidFill>
                <a:schemeClr val="tx1"/>
              </a:solidFill>
            </a:endParaRPr>
          </a:p>
          <a:p>
            <a:pPr marL="354013" indent="-354013" eaLnBrk="1" fontAlgn="auto" hangingPunct="1"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800" b="0">
                <a:solidFill>
                  <a:schemeClr val="tx1"/>
                </a:solidFill>
              </a:rPr>
              <a:t>(Erfolgreicher Mittelschulabschluss) </a:t>
            </a:r>
            <a:br>
              <a:rPr lang="de-DE" sz="1800" b="0">
                <a:solidFill>
                  <a:schemeClr val="tx1"/>
                </a:solidFill>
              </a:rPr>
            </a:br>
            <a:endParaRPr lang="de-DE" sz="1800" b="0">
              <a:solidFill>
                <a:schemeClr val="tx1"/>
              </a:solidFill>
            </a:endParaRPr>
          </a:p>
          <a:p>
            <a:pPr marL="354013" indent="-354013" eaLnBrk="1" fontAlgn="auto" hangingPunct="1"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800" b="0">
                <a:solidFill>
                  <a:schemeClr val="tx1"/>
                </a:solidFill>
              </a:rPr>
              <a:t>Sofern die Aufnahmekapazität überschritten wird, werden die vorhandenen Schulplätze in der Rangfolge der Schülerleistungen vergeben.</a:t>
            </a:r>
          </a:p>
          <a:p>
            <a:pPr eaLnBrk="1" fontAlgn="auto" hangingPunct="1">
              <a:spcAft>
                <a:spcPts val="0"/>
              </a:spcAft>
              <a:buClr>
                <a:srgbClr val="F26A1B"/>
              </a:buClr>
              <a:defRPr/>
            </a:pPr>
            <a:endParaRPr lang="de-DE"/>
          </a:p>
        </p:txBody>
      </p:sp>
      <p:sp>
        <p:nvSpPr>
          <p:cNvPr id="15363" name="Textplatzhalter 2">
            <a:extLst>
              <a:ext uri="{FF2B5EF4-FFF2-40B4-BE49-F238E27FC236}">
                <a16:creationId xmlns:a16="http://schemas.microsoft.com/office/drawing/2014/main" id="{3E5B448B-88F7-F48C-72A6-F298616DF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644525"/>
            <a:ext cx="6345237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de-DE" altLang="de-DE" sz="2600" b="1">
                <a:solidFill>
                  <a:srgbClr val="283B8A"/>
                </a:solidFill>
                <a:latin typeface="Myriad Pro"/>
              </a:rPr>
              <a:t>Übertrittvoraussetzungen  in die </a:t>
            </a:r>
            <a:r>
              <a:rPr lang="de-DE" altLang="de-DE" sz="2600" b="1">
                <a:solidFill>
                  <a:srgbClr val="F26A1B"/>
                </a:solidFill>
                <a:latin typeface="Myriad Pro"/>
              </a:rPr>
              <a:t>zweistufige Wirtschaftsschule</a:t>
            </a:r>
          </a:p>
        </p:txBody>
      </p:sp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262D0BF-F6CE-FCCE-23F5-DFAAD094DC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2068" y="1167876"/>
            <a:ext cx="8517707" cy="4175918"/>
          </a:xfrm>
        </p:spPr>
        <p:txBody>
          <a:bodyPr lIns="91440" tIns="45720" rIns="91440" bIns="45720" anchor="t">
            <a:normAutofit/>
          </a:bodyPr>
          <a:lstStyle/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26A1B"/>
              </a:buClr>
              <a:buNone/>
              <a:defRPr/>
            </a:pPr>
            <a:endParaRPr lang="de-DE" dirty="0">
              <a:cs typeface="Calibri"/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26A1B"/>
              </a:buClr>
              <a:buNone/>
              <a:defRPr/>
            </a:pPr>
            <a:endParaRPr lang="de-DE" dirty="0">
              <a:cs typeface="Calibri"/>
            </a:endParaRP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26A1B"/>
              </a:buClr>
              <a:buNone/>
              <a:defRPr/>
            </a:pPr>
            <a:r>
              <a:rPr lang="de-DE" dirty="0">
                <a:cs typeface="Calibri"/>
              </a:rPr>
              <a:t>     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26A1B"/>
              </a:buClr>
              <a:buNone/>
              <a:defRPr/>
            </a:pPr>
            <a:r>
              <a:rPr lang="de-DE" dirty="0">
                <a:cs typeface="Calibri"/>
              </a:rPr>
              <a:t> </a:t>
            </a:r>
            <a:r>
              <a:rPr lang="de-DE" sz="2600" dirty="0">
                <a:cs typeface="Calibri"/>
              </a:rPr>
              <a:t>Tag der offenen Schule am 26.02.2026 </a:t>
            </a:r>
            <a:br>
              <a:rPr lang="de-DE" sz="2600" dirty="0">
                <a:cs typeface="Calibri"/>
              </a:rPr>
            </a:br>
            <a:r>
              <a:rPr lang="de-DE" dirty="0">
                <a:cs typeface="Calibri"/>
              </a:rPr>
              <a:t> </a:t>
            </a:r>
            <a:endParaRPr lang="en-US" sz="1800" b="0" dirty="0">
              <a:cs typeface="Calibri"/>
            </a:endParaRPr>
          </a:p>
          <a:p>
            <a:pPr marL="742950" lvl="1" indent="-285750">
              <a:lnSpc>
                <a:spcPct val="80000"/>
              </a:lnSpc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800" dirty="0">
                <a:cs typeface="Calibri"/>
              </a:rPr>
              <a:t>Ab 17:00 Uhr Führungen und Aktionen in unserer Schule </a:t>
            </a:r>
          </a:p>
          <a:p>
            <a:pPr marL="742950" lvl="1" indent="-285750">
              <a:lnSpc>
                <a:spcPct val="80000"/>
              </a:lnSpc>
              <a:spcAft>
                <a:spcPts val="60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800" dirty="0">
                <a:cs typeface="Calibri"/>
              </a:rPr>
              <a:t>19:00 Uhr Informationsabend in der Aula</a:t>
            </a:r>
            <a:r>
              <a:rPr lang="de-DE" sz="1400" dirty="0">
                <a:solidFill>
                  <a:schemeClr val="tx1">
                    <a:lumMod val="50000"/>
                    <a:lumOff val="50000"/>
                  </a:schemeClr>
                </a:solidFill>
                <a:cs typeface="Calibri"/>
              </a:rPr>
              <a:t>	</a:t>
            </a:r>
            <a:br>
              <a:rPr lang="de-DE" sz="1400" b="0" dirty="0"/>
            </a:br>
            <a:r>
              <a:rPr lang="de-DE" sz="1400" b="0" dirty="0"/>
              <a:t>          				                 </a:t>
            </a:r>
            <a:endParaRPr lang="de-DE" sz="14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435" name="Textplatzhalter 2">
            <a:extLst>
              <a:ext uri="{FF2B5EF4-FFF2-40B4-BE49-F238E27FC236}">
                <a16:creationId xmlns:a16="http://schemas.microsoft.com/office/drawing/2014/main" id="{8E68548F-A371-784D-9FB0-BEDAD1E24212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627313" y="549275"/>
            <a:ext cx="6345237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de-DE" sz="4100"/>
              <a:t>Anmeldung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E0F8F3EB-9FA2-FFDB-8CB5-8730F9518E48}"/>
              </a:ext>
            </a:extLst>
          </p:cNvPr>
          <p:cNvGrpSpPr/>
          <p:nvPr/>
        </p:nvGrpSpPr>
        <p:grpSpPr>
          <a:xfrm>
            <a:off x="1258014" y="1754097"/>
            <a:ext cx="7616783" cy="5383630"/>
            <a:chOff x="397333" y="1673464"/>
            <a:chExt cx="7616783" cy="5383630"/>
          </a:xfrm>
        </p:grpSpPr>
        <p:sp>
          <p:nvSpPr>
            <p:cNvPr id="27" name="Ellipse 26" descr="Ein Bild, das Kleidung, Person, Im Haus, Wand enthält.&#10;&#10;Automatisch generierte Beschreibung">
              <a:extLst>
                <a:ext uri="{FF2B5EF4-FFF2-40B4-BE49-F238E27FC236}">
                  <a16:creationId xmlns:a16="http://schemas.microsoft.com/office/drawing/2014/main" id="{28D9217B-51DD-0DE3-44E3-8423836C30C2}"/>
                </a:ext>
              </a:extLst>
            </p:cNvPr>
            <p:cNvSpPr/>
            <p:nvPr/>
          </p:nvSpPr>
          <p:spPr>
            <a:xfrm>
              <a:off x="397333" y="3287897"/>
              <a:ext cx="1800000" cy="1800000"/>
            </a:xfrm>
            <a:prstGeom prst="ellipse">
              <a:avLst/>
            </a:prstGeom>
            <a:blipFill>
              <a:blip r:embed="rId2">
                <a:extLst>
                  <a:ext uri="{BEBA8EAE-BF5A-486C-A8C5-ECC9F3942E4B}">
                    <a14:imgProps xmlns:a14="http://schemas.microsoft.com/office/drawing/2010/main">
                      <a14:imgLayer r:embed="rId3"/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  <a:ln>
              <a:solidFill>
                <a:srgbClr val="283B8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29" name="Ellipse 28" descr="Ein Bild, das Im Haus, Kleidung, Person, Wand enthält.&#10;&#10;Automatisch generierte Beschreibung">
              <a:extLst>
                <a:ext uri="{FF2B5EF4-FFF2-40B4-BE49-F238E27FC236}">
                  <a16:creationId xmlns:a16="http://schemas.microsoft.com/office/drawing/2014/main" id="{4279CD95-4140-D481-EF0B-08B22DAE5B74}"/>
                </a:ext>
              </a:extLst>
            </p:cNvPr>
            <p:cNvSpPr/>
            <p:nvPr/>
          </p:nvSpPr>
          <p:spPr>
            <a:xfrm>
              <a:off x="5573095" y="4211119"/>
              <a:ext cx="2160000" cy="2160000"/>
            </a:xfrm>
            <a:prstGeom prst="ellipse">
              <a:avLst/>
            </a:prstGeom>
            <a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  <a:ln>
              <a:solidFill>
                <a:srgbClr val="283B8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36" name="Ellipse 35" descr="Ein Bild, das Text, Im Haus, Wand, Tisch enthält.&#10;&#10;Automatisch generierte Beschreibung">
              <a:extLst>
                <a:ext uri="{FF2B5EF4-FFF2-40B4-BE49-F238E27FC236}">
                  <a16:creationId xmlns:a16="http://schemas.microsoft.com/office/drawing/2014/main" id="{2D180959-E487-3370-3BE3-F5B0C3322FDA}"/>
                </a:ext>
              </a:extLst>
            </p:cNvPr>
            <p:cNvSpPr/>
            <p:nvPr/>
          </p:nvSpPr>
          <p:spPr>
            <a:xfrm>
              <a:off x="6357932" y="2334955"/>
              <a:ext cx="1656184" cy="1752114"/>
            </a:xfrm>
            <a:prstGeom prst="ellipse">
              <a:avLst/>
            </a:prstGeom>
            <a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  <a:ln>
              <a:solidFill>
                <a:srgbClr val="283B8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41" name="Ellipse 40" descr="Ein Bild, das Im Haus, Wand, Text, Decke enthält.&#10;&#10;Automatisch generierte Beschreibung">
              <a:extLst>
                <a:ext uri="{FF2B5EF4-FFF2-40B4-BE49-F238E27FC236}">
                  <a16:creationId xmlns:a16="http://schemas.microsoft.com/office/drawing/2014/main" id="{09418DF6-402D-5068-42B0-871839650454}"/>
                </a:ext>
              </a:extLst>
            </p:cNvPr>
            <p:cNvSpPr/>
            <p:nvPr/>
          </p:nvSpPr>
          <p:spPr>
            <a:xfrm>
              <a:off x="1916196" y="4396625"/>
              <a:ext cx="1980000" cy="1980000"/>
            </a:xfrm>
            <a:prstGeom prst="ellipse">
              <a:avLst/>
            </a:prstGeom>
            <a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  <a:ln>
              <a:solidFill>
                <a:srgbClr val="283B8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43" name="Ellipse 42" descr="Ein Bild, das Kleidung, Schuhwerk, Person, Wand enthält.&#10;&#10;Automatisch generierte Beschreibung">
              <a:extLst>
                <a:ext uri="{FF2B5EF4-FFF2-40B4-BE49-F238E27FC236}">
                  <a16:creationId xmlns:a16="http://schemas.microsoft.com/office/drawing/2014/main" id="{0FAD5E32-9315-FD00-8A19-E669E7A74ACC}"/>
                </a:ext>
              </a:extLst>
            </p:cNvPr>
            <p:cNvSpPr/>
            <p:nvPr/>
          </p:nvSpPr>
          <p:spPr>
            <a:xfrm>
              <a:off x="4611992" y="3294443"/>
              <a:ext cx="1390500" cy="1298884"/>
            </a:xfrm>
            <a:prstGeom prst="ellipse">
              <a:avLst/>
            </a:prstGeom>
            <a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00" r="-39000"/>
              </a:stretch>
            </a:blipFill>
            <a:ln>
              <a:solidFill>
                <a:srgbClr val="283B8A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de-DE"/>
            </a:p>
          </p:txBody>
        </p:sp>
        <p:sp>
          <p:nvSpPr>
            <p:cNvPr id="44" name="Freihandform: Form 43">
              <a:extLst>
                <a:ext uri="{FF2B5EF4-FFF2-40B4-BE49-F238E27FC236}">
                  <a16:creationId xmlns:a16="http://schemas.microsoft.com/office/drawing/2014/main" id="{9BD2B496-6789-4743-2210-A43BC6E69CBB}"/>
                </a:ext>
              </a:extLst>
            </p:cNvPr>
            <p:cNvSpPr/>
            <p:nvPr/>
          </p:nvSpPr>
          <p:spPr>
            <a:xfrm>
              <a:off x="1540356" y="3136019"/>
              <a:ext cx="2073973" cy="662441"/>
            </a:xfrm>
            <a:custGeom>
              <a:avLst/>
              <a:gdLst>
                <a:gd name="connsiteX0" fmla="*/ 0 w 2073973"/>
                <a:gd name="connsiteY0" fmla="*/ 0 h 662441"/>
                <a:gd name="connsiteX1" fmla="*/ 2073973 w 2073973"/>
                <a:gd name="connsiteY1" fmla="*/ 0 h 662441"/>
                <a:gd name="connsiteX2" fmla="*/ 2073973 w 2073973"/>
                <a:gd name="connsiteY2" fmla="*/ 662441 h 662441"/>
                <a:gd name="connsiteX3" fmla="*/ 0 w 2073973"/>
                <a:gd name="connsiteY3" fmla="*/ 662441 h 662441"/>
                <a:gd name="connsiteX4" fmla="*/ 0 w 2073973"/>
                <a:gd name="connsiteY4" fmla="*/ 0 h 662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3973" h="662441">
                  <a:moveTo>
                    <a:pt x="0" y="0"/>
                  </a:moveTo>
                  <a:lnTo>
                    <a:pt x="2073973" y="0"/>
                  </a:lnTo>
                  <a:lnTo>
                    <a:pt x="2073973" y="662441"/>
                  </a:lnTo>
                  <a:lnTo>
                    <a:pt x="0" y="66244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" numCol="1" spcCol="1270" anchor="b" anchorCtr="0">
              <a:noAutofit/>
            </a:bodyPr>
            <a:lstStyle/>
            <a:p>
              <a:pPr marL="0" lvl="0" indent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200" kern="1200"/>
                <a:t> </a:t>
              </a:r>
            </a:p>
          </p:txBody>
        </p:sp>
        <p:sp>
          <p:nvSpPr>
            <p:cNvPr id="45" name="Freihandform: Form 44">
              <a:extLst>
                <a:ext uri="{FF2B5EF4-FFF2-40B4-BE49-F238E27FC236}">
                  <a16:creationId xmlns:a16="http://schemas.microsoft.com/office/drawing/2014/main" id="{6FF1B2C0-4AB2-5546-A100-38E726AB64F8}"/>
                </a:ext>
              </a:extLst>
            </p:cNvPr>
            <p:cNvSpPr/>
            <p:nvPr/>
          </p:nvSpPr>
          <p:spPr>
            <a:xfrm>
              <a:off x="5303682" y="4161363"/>
              <a:ext cx="2073973" cy="645159"/>
            </a:xfrm>
            <a:custGeom>
              <a:avLst/>
              <a:gdLst>
                <a:gd name="connsiteX0" fmla="*/ 0 w 2073973"/>
                <a:gd name="connsiteY0" fmla="*/ 0 h 645159"/>
                <a:gd name="connsiteX1" fmla="*/ 2073973 w 2073973"/>
                <a:gd name="connsiteY1" fmla="*/ 0 h 645159"/>
                <a:gd name="connsiteX2" fmla="*/ 2073973 w 2073973"/>
                <a:gd name="connsiteY2" fmla="*/ 645159 h 645159"/>
                <a:gd name="connsiteX3" fmla="*/ 0 w 2073973"/>
                <a:gd name="connsiteY3" fmla="*/ 645159 h 645159"/>
                <a:gd name="connsiteX4" fmla="*/ 0 w 2073973"/>
                <a:gd name="connsiteY4" fmla="*/ 0 h 645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3973" h="645159">
                  <a:moveTo>
                    <a:pt x="0" y="0"/>
                  </a:moveTo>
                  <a:lnTo>
                    <a:pt x="2073973" y="0"/>
                  </a:lnTo>
                  <a:lnTo>
                    <a:pt x="2073973" y="645159"/>
                  </a:lnTo>
                  <a:lnTo>
                    <a:pt x="0" y="6451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200" kern="1200"/>
                <a:t> </a:t>
              </a:r>
            </a:p>
          </p:txBody>
        </p:sp>
        <p:sp>
          <p:nvSpPr>
            <p:cNvPr id="46" name="Freihandform: Form 45">
              <a:extLst>
                <a:ext uri="{FF2B5EF4-FFF2-40B4-BE49-F238E27FC236}">
                  <a16:creationId xmlns:a16="http://schemas.microsoft.com/office/drawing/2014/main" id="{A37ACCE5-62CD-DE01-AC1A-1BCB03F44F76}"/>
                </a:ext>
              </a:extLst>
            </p:cNvPr>
            <p:cNvSpPr/>
            <p:nvPr/>
          </p:nvSpPr>
          <p:spPr>
            <a:xfrm>
              <a:off x="5226757" y="3136019"/>
              <a:ext cx="2073973" cy="838707"/>
            </a:xfrm>
            <a:custGeom>
              <a:avLst/>
              <a:gdLst>
                <a:gd name="connsiteX0" fmla="*/ 0 w 2073973"/>
                <a:gd name="connsiteY0" fmla="*/ 0 h 838707"/>
                <a:gd name="connsiteX1" fmla="*/ 2073973 w 2073973"/>
                <a:gd name="connsiteY1" fmla="*/ 0 h 838707"/>
                <a:gd name="connsiteX2" fmla="*/ 2073973 w 2073973"/>
                <a:gd name="connsiteY2" fmla="*/ 838707 h 838707"/>
                <a:gd name="connsiteX3" fmla="*/ 0 w 2073973"/>
                <a:gd name="connsiteY3" fmla="*/ 838707 h 838707"/>
                <a:gd name="connsiteX4" fmla="*/ 0 w 2073973"/>
                <a:gd name="connsiteY4" fmla="*/ 0 h 838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3973" h="838707">
                  <a:moveTo>
                    <a:pt x="0" y="0"/>
                  </a:moveTo>
                  <a:lnTo>
                    <a:pt x="2073973" y="0"/>
                  </a:lnTo>
                  <a:lnTo>
                    <a:pt x="2073973" y="838707"/>
                  </a:lnTo>
                  <a:lnTo>
                    <a:pt x="0" y="83870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200" kern="1200"/>
                <a:t> </a:t>
              </a:r>
            </a:p>
          </p:txBody>
        </p:sp>
        <p:sp>
          <p:nvSpPr>
            <p:cNvPr id="47" name="Freihandform: Form 46">
              <a:extLst>
                <a:ext uri="{FF2B5EF4-FFF2-40B4-BE49-F238E27FC236}">
                  <a16:creationId xmlns:a16="http://schemas.microsoft.com/office/drawing/2014/main" id="{F13A7FDF-9C88-9F9B-175F-0E4A4D859C9E}"/>
                </a:ext>
              </a:extLst>
            </p:cNvPr>
            <p:cNvSpPr/>
            <p:nvPr/>
          </p:nvSpPr>
          <p:spPr>
            <a:xfrm>
              <a:off x="5045479" y="2290975"/>
              <a:ext cx="2073973" cy="580067"/>
            </a:xfrm>
            <a:custGeom>
              <a:avLst/>
              <a:gdLst>
                <a:gd name="connsiteX0" fmla="*/ 0 w 2073973"/>
                <a:gd name="connsiteY0" fmla="*/ 0 h 580067"/>
                <a:gd name="connsiteX1" fmla="*/ 2073973 w 2073973"/>
                <a:gd name="connsiteY1" fmla="*/ 0 h 580067"/>
                <a:gd name="connsiteX2" fmla="*/ 2073973 w 2073973"/>
                <a:gd name="connsiteY2" fmla="*/ 580067 h 580067"/>
                <a:gd name="connsiteX3" fmla="*/ 0 w 2073973"/>
                <a:gd name="connsiteY3" fmla="*/ 580067 h 580067"/>
                <a:gd name="connsiteX4" fmla="*/ 0 w 2073973"/>
                <a:gd name="connsiteY4" fmla="*/ 0 h 580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3973" h="580067">
                  <a:moveTo>
                    <a:pt x="0" y="0"/>
                  </a:moveTo>
                  <a:lnTo>
                    <a:pt x="2073973" y="0"/>
                  </a:lnTo>
                  <a:lnTo>
                    <a:pt x="2073973" y="580067"/>
                  </a:lnTo>
                  <a:lnTo>
                    <a:pt x="0" y="58006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200" kern="1200"/>
                <a:t> </a:t>
              </a:r>
            </a:p>
          </p:txBody>
        </p:sp>
        <p:sp>
          <p:nvSpPr>
            <p:cNvPr id="48" name="Freihandform: Form 47">
              <a:extLst>
                <a:ext uri="{FF2B5EF4-FFF2-40B4-BE49-F238E27FC236}">
                  <a16:creationId xmlns:a16="http://schemas.microsoft.com/office/drawing/2014/main" id="{A8FE8C45-E805-AA90-989E-FA63ABA370CD}"/>
                </a:ext>
              </a:extLst>
            </p:cNvPr>
            <p:cNvSpPr/>
            <p:nvPr/>
          </p:nvSpPr>
          <p:spPr>
            <a:xfrm>
              <a:off x="5429504" y="1673464"/>
              <a:ext cx="2073973" cy="537441"/>
            </a:xfrm>
            <a:custGeom>
              <a:avLst/>
              <a:gdLst>
                <a:gd name="connsiteX0" fmla="*/ 0 w 2073973"/>
                <a:gd name="connsiteY0" fmla="*/ 0 h 537441"/>
                <a:gd name="connsiteX1" fmla="*/ 2073973 w 2073973"/>
                <a:gd name="connsiteY1" fmla="*/ 0 h 537441"/>
                <a:gd name="connsiteX2" fmla="*/ 2073973 w 2073973"/>
                <a:gd name="connsiteY2" fmla="*/ 537441 h 537441"/>
                <a:gd name="connsiteX3" fmla="*/ 0 w 2073973"/>
                <a:gd name="connsiteY3" fmla="*/ 537441 h 537441"/>
                <a:gd name="connsiteX4" fmla="*/ 0 w 2073973"/>
                <a:gd name="connsiteY4" fmla="*/ 0 h 537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3973" h="537441">
                  <a:moveTo>
                    <a:pt x="0" y="0"/>
                  </a:moveTo>
                  <a:lnTo>
                    <a:pt x="2073973" y="0"/>
                  </a:lnTo>
                  <a:lnTo>
                    <a:pt x="2073973" y="537441"/>
                  </a:lnTo>
                  <a:lnTo>
                    <a:pt x="0" y="53744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marL="0" lvl="0" indent="0" algn="l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200" kern="1200"/>
                <a:t> </a:t>
              </a:r>
            </a:p>
          </p:txBody>
        </p:sp>
        <p:sp>
          <p:nvSpPr>
            <p:cNvPr id="49" name="Freihandform: Form 48">
              <a:extLst>
                <a:ext uri="{FF2B5EF4-FFF2-40B4-BE49-F238E27FC236}">
                  <a16:creationId xmlns:a16="http://schemas.microsoft.com/office/drawing/2014/main" id="{C74BC177-2EC4-4971-C62D-1D1866D234E1}"/>
                </a:ext>
              </a:extLst>
            </p:cNvPr>
            <p:cNvSpPr/>
            <p:nvPr/>
          </p:nvSpPr>
          <p:spPr>
            <a:xfrm>
              <a:off x="1659618" y="5269079"/>
              <a:ext cx="2073973" cy="937210"/>
            </a:xfrm>
            <a:custGeom>
              <a:avLst/>
              <a:gdLst>
                <a:gd name="connsiteX0" fmla="*/ 0 w 2073973"/>
                <a:gd name="connsiteY0" fmla="*/ 0 h 937210"/>
                <a:gd name="connsiteX1" fmla="*/ 2073973 w 2073973"/>
                <a:gd name="connsiteY1" fmla="*/ 0 h 937210"/>
                <a:gd name="connsiteX2" fmla="*/ 2073973 w 2073973"/>
                <a:gd name="connsiteY2" fmla="*/ 937210 h 937210"/>
                <a:gd name="connsiteX3" fmla="*/ 0 w 2073973"/>
                <a:gd name="connsiteY3" fmla="*/ 937210 h 937210"/>
                <a:gd name="connsiteX4" fmla="*/ 0 w 2073973"/>
                <a:gd name="connsiteY4" fmla="*/ 0 h 937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73973" h="937210">
                  <a:moveTo>
                    <a:pt x="0" y="0"/>
                  </a:moveTo>
                  <a:lnTo>
                    <a:pt x="2073973" y="0"/>
                  </a:lnTo>
                  <a:lnTo>
                    <a:pt x="2073973" y="937210"/>
                  </a:lnTo>
                  <a:lnTo>
                    <a:pt x="0" y="93721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ctr" anchorCtr="0">
              <a:noAutofit/>
            </a:bodyPr>
            <a:lstStyle/>
            <a:p>
              <a:pPr marL="0" lvl="0" indent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200" kern="1200"/>
                <a:t> </a:t>
              </a:r>
            </a:p>
          </p:txBody>
        </p:sp>
        <p:sp>
          <p:nvSpPr>
            <p:cNvPr id="50" name="Freihandform: Form 49">
              <a:extLst>
                <a:ext uri="{FF2B5EF4-FFF2-40B4-BE49-F238E27FC236}">
                  <a16:creationId xmlns:a16="http://schemas.microsoft.com/office/drawing/2014/main" id="{7A04E59F-86B6-FA7B-8D7A-18A1998EE110}"/>
                </a:ext>
              </a:extLst>
            </p:cNvPr>
            <p:cNvSpPr/>
            <p:nvPr/>
          </p:nvSpPr>
          <p:spPr>
            <a:xfrm>
              <a:off x="2166483" y="6308248"/>
              <a:ext cx="2426990" cy="748846"/>
            </a:xfrm>
            <a:custGeom>
              <a:avLst/>
              <a:gdLst>
                <a:gd name="connsiteX0" fmla="*/ 0 w 2426990"/>
                <a:gd name="connsiteY0" fmla="*/ 0 h 748846"/>
                <a:gd name="connsiteX1" fmla="*/ 2426990 w 2426990"/>
                <a:gd name="connsiteY1" fmla="*/ 0 h 748846"/>
                <a:gd name="connsiteX2" fmla="*/ 2426990 w 2426990"/>
                <a:gd name="connsiteY2" fmla="*/ 748846 h 748846"/>
                <a:gd name="connsiteX3" fmla="*/ 0 w 2426990"/>
                <a:gd name="connsiteY3" fmla="*/ 748846 h 748846"/>
                <a:gd name="connsiteX4" fmla="*/ 0 w 2426990"/>
                <a:gd name="connsiteY4" fmla="*/ 0 h 7488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6990" h="748846">
                  <a:moveTo>
                    <a:pt x="0" y="0"/>
                  </a:moveTo>
                  <a:lnTo>
                    <a:pt x="2426990" y="0"/>
                  </a:lnTo>
                  <a:lnTo>
                    <a:pt x="2426990" y="748846"/>
                  </a:lnTo>
                  <a:lnTo>
                    <a:pt x="0" y="74884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0640" tIns="40640" rIns="40640" bIns="40640" numCol="1" spcCol="1270" anchor="t" anchorCtr="0">
              <a:noAutofit/>
            </a:bodyPr>
            <a:lstStyle/>
            <a:p>
              <a:pPr marL="0" lvl="0" indent="0" algn="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200" kern="1200"/>
                <a:t> </a:t>
              </a:r>
            </a:p>
          </p:txBody>
        </p:sp>
      </p:grp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744E0-80A6-C328-33B7-12B5ACE63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F99B3A9-A4F9-9245-F057-D4D9209AD2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75657" y="1271252"/>
            <a:ext cx="7272808" cy="4894051"/>
          </a:xfrm>
        </p:spPr>
        <p:txBody>
          <a:bodyPr lIns="91440" tIns="45720" rIns="91440" bIns="45720" anchor="t">
            <a:normAutofit/>
          </a:bodyPr>
          <a:lstStyle/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26A1B"/>
              </a:buClr>
              <a:buNone/>
              <a:defRPr/>
            </a:pPr>
            <a:r>
              <a:rPr lang="de-DE" b="0" dirty="0"/>
              <a:t>          				                 </a:t>
            </a:r>
            <a:endParaRPr lang="de-DE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26A1B"/>
              </a:buClr>
              <a:defRPr/>
            </a:pPr>
            <a:r>
              <a:rPr lang="de-DE" sz="2600" dirty="0">
                <a:solidFill>
                  <a:srgbClr val="283B8A"/>
                </a:solidFill>
              </a:rPr>
              <a:t>Anmeldung für die 5. Klasse mit Übertrittszeugnis</a:t>
            </a:r>
            <a:r>
              <a:rPr lang="de-DE" dirty="0">
                <a:solidFill>
                  <a:srgbClr val="283B8A"/>
                </a:solidFill>
              </a:rPr>
              <a:t>  </a:t>
            </a:r>
            <a:r>
              <a:rPr lang="de-DE" dirty="0"/>
              <a:t>    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26A1B"/>
              </a:buClr>
              <a:defRPr/>
            </a:pPr>
            <a:r>
              <a:rPr lang="de-DE" dirty="0"/>
              <a:t>                                                   </a:t>
            </a:r>
          </a:p>
          <a:p>
            <a:pPr marL="800100" lvl="1" indent="-342900">
              <a:lnSpc>
                <a:spcPts val="2000"/>
              </a:lnSpc>
              <a:spcAft>
                <a:spcPts val="0"/>
              </a:spcAft>
              <a:buClr>
                <a:srgbClr val="F26A1B"/>
              </a:buClr>
              <a:buFont typeface="+mj-lt"/>
              <a:buAutoNum type="arabicPeriod"/>
              <a:defRPr/>
            </a:pPr>
            <a:r>
              <a:rPr lang="de-DE" sz="1700" dirty="0">
                <a:cs typeface="Calibri"/>
              </a:rPr>
              <a:t>Bitte melden Sie Ihr Kind </a:t>
            </a:r>
            <a:r>
              <a:rPr lang="de-DE" sz="1700" b="1" dirty="0">
                <a:cs typeface="Calibri"/>
              </a:rPr>
              <a:t>vom 08. bis 10. Mai 2026 </a:t>
            </a:r>
            <a:r>
              <a:rPr lang="de-DE" sz="1700" dirty="0">
                <a:cs typeface="Calibri"/>
              </a:rPr>
              <a:t>über den Link auf unserer Homepage an und vereinbaren online einen Termin zur persönlichen Einschreibung.</a:t>
            </a:r>
          </a:p>
          <a:p>
            <a:pPr marL="800100" lvl="1" indent="-342900">
              <a:lnSpc>
                <a:spcPts val="2000"/>
              </a:lnSpc>
              <a:spcAft>
                <a:spcPts val="0"/>
              </a:spcAft>
              <a:buClr>
                <a:srgbClr val="F26A1B"/>
              </a:buClr>
              <a:buFont typeface="+mj-lt"/>
              <a:buAutoNum type="arabicPeriod"/>
              <a:defRPr/>
            </a:pPr>
            <a:r>
              <a:rPr lang="de-DE" sz="1700" dirty="0">
                <a:cs typeface="Calibri"/>
              </a:rPr>
              <a:t>Kommen Sie bitte in der Zeit vom 11. bis 13. Mai 2026 ins Schulhaus und bringen folgende Anmeldeunterlagen mit:</a:t>
            </a:r>
            <a:br>
              <a:rPr lang="de-DE" sz="1700" dirty="0">
                <a:cs typeface="Calibri"/>
              </a:rPr>
            </a:br>
            <a:endParaRPr lang="de-DE" sz="1700" dirty="0">
              <a:cs typeface="Calibri"/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26A1B"/>
              </a:buClr>
              <a:defRPr/>
            </a:pPr>
            <a:r>
              <a:rPr lang="de-DE" sz="2600" dirty="0"/>
              <a:t>Anmeldeunterlagen</a:t>
            </a:r>
          </a:p>
          <a:p>
            <a:pPr marL="628650" lvl="1" indent="-171450">
              <a:lnSpc>
                <a:spcPts val="2000"/>
              </a:lnSpc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700" dirty="0">
                <a:cs typeface="Calibri"/>
              </a:rPr>
              <a:t>Übertrittszeugnis im Original</a:t>
            </a:r>
          </a:p>
          <a:p>
            <a:pPr marL="628650" lvl="1" indent="-171450">
              <a:lnSpc>
                <a:spcPts val="2000"/>
              </a:lnSpc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700" dirty="0">
                <a:cs typeface="Calibri"/>
              </a:rPr>
              <a:t>Unterschriebener Ausdruck Ihrer Online-Anmeldung</a:t>
            </a:r>
          </a:p>
          <a:p>
            <a:pPr marL="628650" lvl="1" indent="-171450">
              <a:lnSpc>
                <a:spcPts val="2000"/>
              </a:lnSpc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700" dirty="0">
                <a:cs typeface="Calibri"/>
              </a:rPr>
              <a:t>Geburtsurkunde oder Personalausweis des Kindes</a:t>
            </a:r>
          </a:p>
          <a:p>
            <a:pPr marL="628650" lvl="1" indent="-171450">
              <a:lnSpc>
                <a:spcPts val="2000"/>
              </a:lnSpc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700" dirty="0">
                <a:cs typeface="Calibri"/>
              </a:rPr>
              <a:t>Gegebenenfalls Sorgerechtsbeschluss, Bescheinigung über gesundheitliche Beeinträchtigung, Lese- und Rechtschreibstörung, …</a:t>
            </a:r>
          </a:p>
        </p:txBody>
      </p:sp>
    </p:spTree>
    <p:extLst>
      <p:ext uri="{BB962C8B-B14F-4D97-AF65-F5344CB8AC3E}">
        <p14:creationId xmlns:p14="http://schemas.microsoft.com/office/powerpoint/2010/main" val="28412475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60744E0-80A6-C328-33B7-12B5ACE63D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F99B3A9-A4F9-9245-F057-D4D9209AD2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75656" y="1271252"/>
            <a:ext cx="8517707" cy="4894051"/>
          </a:xfrm>
        </p:spPr>
        <p:txBody>
          <a:bodyPr lIns="91440" tIns="45720" rIns="91440" bIns="45720" anchor="t">
            <a:normAutofit/>
          </a:bodyPr>
          <a:lstStyle/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26A1B"/>
              </a:buClr>
              <a:buNone/>
              <a:defRPr/>
            </a:pPr>
            <a:r>
              <a:rPr lang="de-DE" b="0"/>
              <a:t>          				                 </a:t>
            </a:r>
            <a:endParaRPr lang="de-DE" b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26A1B"/>
              </a:buClr>
              <a:defRPr/>
            </a:pPr>
            <a:r>
              <a:rPr lang="de-DE" sz="2600">
                <a:solidFill>
                  <a:srgbClr val="283B8A"/>
                </a:solidFill>
              </a:rPr>
              <a:t>Anmeldung</a:t>
            </a:r>
            <a:r>
              <a:rPr lang="de-DE">
                <a:solidFill>
                  <a:srgbClr val="283B8A"/>
                </a:solidFill>
              </a:rPr>
              <a:t>  </a:t>
            </a:r>
            <a:r>
              <a:rPr lang="de-DE"/>
              <a:t>      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26A1B"/>
              </a:buClr>
              <a:defRPr/>
            </a:pPr>
            <a:r>
              <a:rPr lang="de-DE"/>
              <a:t>                                                   </a:t>
            </a:r>
          </a:p>
          <a:p>
            <a:pPr marL="628650" lvl="1" indent="-171450">
              <a:lnSpc>
                <a:spcPts val="2000"/>
              </a:lnSpc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800">
                <a:cs typeface="Calibri"/>
              </a:rPr>
              <a:t>über unsere Internetseite: </a:t>
            </a:r>
          </a:p>
          <a:p>
            <a:pPr lvl="1">
              <a:lnSpc>
                <a:spcPts val="2000"/>
              </a:lnSpc>
              <a:spcAft>
                <a:spcPts val="0"/>
              </a:spcAft>
              <a:buClr>
                <a:srgbClr val="F26A1B"/>
              </a:buClr>
              <a:defRPr/>
            </a:pPr>
            <a:endParaRPr lang="de-DE" sz="1800">
              <a:cs typeface="Calibri"/>
            </a:endParaRPr>
          </a:p>
          <a:p>
            <a:pPr marL="628650" lvl="1" indent="-171450">
              <a:lnSpc>
                <a:spcPts val="2000"/>
              </a:lnSpc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800">
                <a:solidFill>
                  <a:srgbClr val="0367A6"/>
                </a:solidFill>
                <a:cs typeface="Calibri"/>
              </a:rPr>
              <a:t>www.rws-augsburg.de </a:t>
            </a:r>
            <a:r>
              <a:rPr lang="de-DE" sz="1800">
                <a:cs typeface="Calibri"/>
                <a:sym typeface="Wingdings" panose="05000000000000000000" pitchFamily="2" charset="2"/>
              </a:rPr>
              <a:t></a:t>
            </a:r>
            <a:r>
              <a:rPr lang="de-DE" sz="1800">
                <a:solidFill>
                  <a:srgbClr val="0367A6"/>
                </a:solidFill>
                <a:cs typeface="Calibri"/>
              </a:rPr>
              <a:t>Übertritt</a:t>
            </a:r>
            <a:r>
              <a:rPr lang="de-DE" sz="1800">
                <a:cs typeface="Calibri"/>
              </a:rPr>
              <a:t> </a:t>
            </a:r>
            <a:r>
              <a:rPr lang="de-DE" sz="1800">
                <a:cs typeface="Calibri"/>
                <a:sym typeface="Wingdings" panose="05000000000000000000" pitchFamily="2" charset="2"/>
              </a:rPr>
              <a:t></a:t>
            </a:r>
            <a:r>
              <a:rPr lang="de-DE" sz="1800">
                <a:cs typeface="Calibri"/>
              </a:rPr>
              <a:t> </a:t>
            </a:r>
            <a:r>
              <a:rPr lang="de-DE" sz="1800">
                <a:solidFill>
                  <a:srgbClr val="0367A6"/>
                </a:solidFill>
                <a:cs typeface="Calibri"/>
              </a:rPr>
              <a:t>Schuleinschreibung online</a:t>
            </a:r>
            <a:br>
              <a:rPr lang="de-DE" sz="1800"/>
            </a:br>
            <a:r>
              <a:rPr lang="de-DE" sz="1800">
                <a:cs typeface="Calibri"/>
              </a:rPr>
              <a:t>   </a:t>
            </a:r>
          </a:p>
          <a:p>
            <a:pPr marL="628650" lvl="1" indent="-171450">
              <a:lnSpc>
                <a:spcPts val="2000"/>
              </a:lnSpc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800">
                <a:cs typeface="Calibri"/>
              </a:rPr>
              <a:t>Für Rückfragen oder Vereinbarung von Beratungsterminen </a:t>
            </a:r>
            <a:br>
              <a:rPr lang="de-DE" sz="1800">
                <a:cs typeface="Calibri"/>
              </a:rPr>
            </a:br>
            <a:r>
              <a:rPr lang="de-DE" sz="1800">
                <a:cs typeface="Calibri"/>
              </a:rPr>
              <a:t>stehen wir jederzeit gern telefonisch unter</a:t>
            </a:r>
            <a:br>
              <a:rPr lang="de-DE" sz="1800"/>
            </a:br>
            <a:r>
              <a:rPr lang="de-DE" sz="1800">
                <a:cs typeface="Calibri"/>
              </a:rPr>
              <a:t>Tel. 0821/32418202 zur Verfügung.</a:t>
            </a:r>
            <a:br>
              <a:rPr lang="de-DE"/>
            </a:br>
            <a:endParaRPr lang="de-DE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Clr>
                <a:srgbClr val="F26A1B"/>
              </a:buClr>
              <a:defRPr/>
            </a:pPr>
            <a:r>
              <a:rPr lang="de-DE" sz="2600"/>
              <a:t>Anmeldeunterlagen</a:t>
            </a:r>
            <a:br>
              <a:rPr lang="de-DE" sz="2600"/>
            </a:br>
            <a:endParaRPr lang="de-DE" sz="2600"/>
          </a:p>
          <a:p>
            <a:pPr marL="628650" lvl="1" indent="-171450">
              <a:lnSpc>
                <a:spcPct val="80000"/>
              </a:lnSpc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600">
                <a:cs typeface="Calibri"/>
              </a:rPr>
              <a:t> </a:t>
            </a:r>
            <a:r>
              <a:rPr lang="de-DE" sz="1800">
                <a:cs typeface="Calibri"/>
              </a:rPr>
              <a:t>Zwischenzeugnis der Mittelschule </a:t>
            </a:r>
            <a:endParaRPr lang="en-US" sz="1800">
              <a:cs typeface="Calibri"/>
            </a:endParaRPr>
          </a:p>
          <a:p>
            <a:pPr marL="628650" lvl="1" indent="-171450">
              <a:lnSpc>
                <a:spcPct val="80000"/>
              </a:lnSpc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800">
                <a:cs typeface="Calibri"/>
              </a:rPr>
              <a:t> Geburtsurkunde oder Familienstammbuch</a:t>
            </a:r>
            <a:endParaRPr lang="en-US" sz="1800">
              <a:cs typeface="Calibri"/>
            </a:endParaRPr>
          </a:p>
          <a:p>
            <a:pPr marL="628650" lvl="1" indent="-171450">
              <a:lnSpc>
                <a:spcPct val="80000"/>
              </a:lnSpc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800">
                <a:cs typeface="Calibri"/>
              </a:rPr>
              <a:t> Ausweis (Pass) bei ausländischer Staatsangehörigkeit</a:t>
            </a:r>
          </a:p>
        </p:txBody>
      </p:sp>
    </p:spTree>
    <p:extLst>
      <p:ext uri="{BB962C8B-B14F-4D97-AF65-F5344CB8AC3E}">
        <p14:creationId xmlns:p14="http://schemas.microsoft.com/office/powerpoint/2010/main" val="73519032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674D937A-B7C4-314E-55B3-848EA937D426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123728" y="1268760"/>
            <a:ext cx="6696744" cy="4824536"/>
          </a:xfrm>
          <a:prstGeom prst="rect">
            <a:avLst/>
          </a:prstGeom>
        </p:spPr>
        <p:txBody>
          <a:bodyPr lIns="91440" tIns="45720" rIns="91440" bIns="45720" anchor="t"/>
          <a:lstStyle/>
          <a:p>
            <a:pPr eaLnBrk="1" fontAlgn="auto" hangingPunct="1">
              <a:spcAft>
                <a:spcPts val="0"/>
              </a:spcAft>
              <a:buClr>
                <a:srgbClr val="F26A1B"/>
              </a:buClr>
              <a:defRPr/>
            </a:pPr>
            <a:r>
              <a:rPr lang="de-DE" sz="1600" b="1" dirty="0">
                <a:solidFill>
                  <a:srgbClr val="233881"/>
                </a:solidFill>
                <a:cs typeface="Calibri"/>
              </a:rPr>
              <a:t>Allgemeinbildung</a:t>
            </a:r>
            <a:r>
              <a:rPr lang="de-DE" sz="1600" dirty="0">
                <a:solidFill>
                  <a:srgbClr val="233881"/>
                </a:solidFill>
                <a:cs typeface="Calibri"/>
              </a:rPr>
              <a:t> </a:t>
            </a:r>
            <a:br>
              <a:rPr lang="de-DE" sz="1600" dirty="0">
                <a:cs typeface="Calibri" panose="020F0502020204030204" pitchFamily="34" charset="0"/>
              </a:rPr>
            </a:br>
            <a:r>
              <a:rPr lang="de-DE" sz="1600" dirty="0">
                <a:cs typeface="Calibri"/>
              </a:rPr>
              <a:t>[Fächer D, E, M, Religion, Geschichte/Politik und Gesellschaft, Mensch, Umwelt, Technik (MUT), Musisch-ästhetische Bildung und Sport]</a:t>
            </a:r>
          </a:p>
          <a:p>
            <a:pPr eaLnBrk="1" fontAlgn="auto" hangingPunct="1">
              <a:spcAft>
                <a:spcPts val="0"/>
              </a:spcAft>
              <a:buClr>
                <a:srgbClr val="F26A1B"/>
              </a:buClr>
              <a:defRPr/>
            </a:pPr>
            <a:r>
              <a:rPr lang="de-DE" sz="1600" b="1" dirty="0">
                <a:solidFill>
                  <a:srgbClr val="233881"/>
                </a:solidFill>
                <a:cs typeface="Calibri"/>
              </a:rPr>
              <a:t>Vertiefte Kenntnisse im Wirtschaftsbereich </a:t>
            </a:r>
            <a:r>
              <a:rPr lang="de-DE" sz="1600" dirty="0">
                <a:cs typeface="Calibri"/>
              </a:rPr>
              <a:t>(ökonomische und digitale Bildung ab der 5. Klasse, Vertiefung in der 9. und 10. Klasse durch Module, Übungsunternehmen, Wirtschaft aktuell)</a:t>
            </a:r>
          </a:p>
          <a:p>
            <a:pPr eaLnBrk="1" fontAlgn="auto" hangingPunct="1">
              <a:spcAft>
                <a:spcPts val="0"/>
              </a:spcAft>
              <a:buClr>
                <a:srgbClr val="F26A1B"/>
              </a:buClr>
              <a:defRPr/>
            </a:pPr>
            <a:r>
              <a:rPr lang="de-DE" sz="1600" b="1" dirty="0">
                <a:solidFill>
                  <a:srgbClr val="233881"/>
                </a:solidFill>
                <a:cs typeface="Calibri" panose="020F0502020204030204" pitchFamily="34" charset="0"/>
              </a:rPr>
              <a:t>Modularisierung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de-DE" sz="1600" dirty="0">
                <a:cs typeface="Calibri" panose="020F0502020204030204" pitchFamily="34" charset="0"/>
              </a:rPr>
              <a:t>ab der 9. Klasse</a:t>
            </a:r>
          </a:p>
          <a:p>
            <a:pPr eaLnBrk="1" fontAlgn="auto" hangingPunct="1">
              <a:spcAft>
                <a:spcPts val="0"/>
              </a:spcAft>
              <a:buClr>
                <a:srgbClr val="F26A1B"/>
              </a:buClr>
              <a:defRPr/>
            </a:pPr>
            <a:r>
              <a:rPr lang="de-DE" sz="1600" b="1" dirty="0">
                <a:solidFill>
                  <a:srgbClr val="233881"/>
                </a:solidFill>
                <a:cs typeface="Calibri" panose="020F0502020204030204" pitchFamily="34" charset="0"/>
              </a:rPr>
              <a:t>Vielfältige Wahlfachangebote </a:t>
            </a:r>
            <a:r>
              <a:rPr lang="de-DE" sz="1600" dirty="0">
                <a:cs typeface="Calibri" panose="020F0502020204030204" pitchFamily="34" charset="0"/>
              </a:rPr>
              <a:t>(Band, Gesundes Kochen, Robotik, Schach, Börsenspiel usw.) </a:t>
            </a:r>
          </a:p>
          <a:p>
            <a:pPr eaLnBrk="1" fontAlgn="auto" hangingPunct="1">
              <a:spcAft>
                <a:spcPts val="0"/>
              </a:spcAft>
              <a:buClr>
                <a:srgbClr val="F26A1B"/>
              </a:buClr>
              <a:defRPr/>
            </a:pPr>
            <a:r>
              <a:rPr lang="de-DE" sz="1600" b="1" dirty="0">
                <a:solidFill>
                  <a:srgbClr val="233881"/>
                </a:solidFill>
                <a:cs typeface="Calibri" panose="020F0502020204030204" pitchFamily="34" charset="0"/>
              </a:rPr>
              <a:t>Offene</a:t>
            </a:r>
            <a:r>
              <a:rPr lang="de-DE" sz="1600" dirty="0">
                <a:solidFill>
                  <a:schemeClr val="bg1">
                    <a:lumMod val="50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de-DE" sz="1600" b="1" dirty="0">
                <a:solidFill>
                  <a:srgbClr val="233881"/>
                </a:solidFill>
                <a:cs typeface="Calibri" panose="020F0502020204030204" pitchFamily="34" charset="0"/>
              </a:rPr>
              <a:t>Ganztagsklasse</a:t>
            </a:r>
          </a:p>
          <a:p>
            <a:pPr eaLnBrk="1" fontAlgn="auto" hangingPunct="1">
              <a:spcAft>
                <a:spcPts val="0"/>
              </a:spcAft>
              <a:buClr>
                <a:srgbClr val="F26A1B"/>
              </a:buClr>
              <a:defRPr/>
            </a:pPr>
            <a:r>
              <a:rPr lang="de-DE" sz="1600" b="1" dirty="0">
                <a:solidFill>
                  <a:srgbClr val="233881"/>
                </a:solidFill>
                <a:cs typeface="Calibri" panose="020F0502020204030204" pitchFamily="34" charset="0"/>
              </a:rPr>
              <a:t>Sportkooperationen </a:t>
            </a:r>
          </a:p>
          <a:p>
            <a:pPr eaLnBrk="1" fontAlgn="auto" hangingPunct="1">
              <a:spcAft>
                <a:spcPts val="0"/>
              </a:spcAft>
              <a:buClr>
                <a:srgbClr val="F26A1B"/>
              </a:buClr>
              <a:defRPr/>
            </a:pPr>
            <a:r>
              <a:rPr lang="de-DE" sz="1600" b="1" dirty="0">
                <a:solidFill>
                  <a:srgbClr val="233881"/>
                </a:solidFill>
                <a:cs typeface="Calibri" panose="020F0502020204030204" pitchFamily="34" charset="0"/>
              </a:rPr>
              <a:t>Schulfahrten</a:t>
            </a:r>
            <a:br>
              <a:rPr lang="de-DE" sz="1600" b="1" dirty="0">
                <a:solidFill>
                  <a:srgbClr val="233881"/>
                </a:solidFill>
                <a:cs typeface="Calibri" panose="020F0502020204030204" pitchFamily="34" charset="0"/>
              </a:rPr>
            </a:br>
            <a:r>
              <a:rPr lang="de-DE" sz="1600" dirty="0">
                <a:cs typeface="Calibri" panose="020F0502020204030204" pitchFamily="34" charset="0"/>
              </a:rPr>
              <a:t>Wintersportwoche in der 7. Klasse, Irlandfahrt in der 8. Klasse, Abschlussfahrten</a:t>
            </a:r>
            <a:endParaRPr lang="de-DE" sz="1600" b="1" dirty="0">
              <a:cs typeface="Calibri" panose="020F0502020204030204" pitchFamily="34" charset="0"/>
            </a:endParaRPr>
          </a:p>
          <a:p>
            <a:pPr eaLnBrk="1" fontAlgn="auto" hangingPunct="1">
              <a:spcAft>
                <a:spcPts val="0"/>
              </a:spcAft>
              <a:buClr>
                <a:srgbClr val="F26A1B"/>
              </a:buClr>
              <a:defRPr/>
            </a:pPr>
            <a:r>
              <a:rPr lang="de-DE" sz="1600" b="1" dirty="0">
                <a:solidFill>
                  <a:schemeClr val="tx2"/>
                </a:solidFill>
                <a:cs typeface="Calibri" panose="020F0502020204030204" pitchFamily="34" charset="0"/>
              </a:rPr>
              <a:t>Angebote zur Berufsorientierung</a:t>
            </a:r>
            <a:br>
              <a:rPr lang="de-DE" sz="1600" b="1" dirty="0">
                <a:solidFill>
                  <a:schemeClr val="tx2"/>
                </a:solidFill>
                <a:cs typeface="Calibri" panose="020F0502020204030204" pitchFamily="34" charset="0"/>
              </a:rPr>
            </a:br>
            <a:r>
              <a:rPr lang="de-DE" sz="1600" dirty="0">
                <a:cs typeface="Calibri" panose="020F0502020204030204" pitchFamily="34" charset="0"/>
              </a:rPr>
              <a:t>Berufsfindungsbörse, BIZ-Besuche, Bewerbertraining, verpflichtende Praktikumswochen in der 8. Klasse, 9. Klasse und 10. Klasse </a:t>
            </a:r>
          </a:p>
          <a:p>
            <a:pPr eaLnBrk="1" fontAlgn="auto" hangingPunct="1">
              <a:spcAft>
                <a:spcPts val="0"/>
              </a:spcAft>
              <a:buClr>
                <a:srgbClr val="F26A1B"/>
              </a:buClr>
              <a:defRPr/>
            </a:pPr>
            <a:r>
              <a:rPr lang="de-DE" sz="1600" b="1" dirty="0">
                <a:solidFill>
                  <a:srgbClr val="233881"/>
                </a:solidFill>
                <a:cs typeface="Calibri" panose="020F0502020204030204" pitchFamily="34" charset="0"/>
              </a:rPr>
              <a:t>Wirtschaftsschulabschluss </a:t>
            </a:r>
            <a:r>
              <a:rPr lang="de-DE" sz="1600" dirty="0">
                <a:cs typeface="Calibri" panose="020F0502020204030204" pitchFamily="34" charset="0"/>
              </a:rPr>
              <a:t>(Mittlerer Schulabschluss)</a:t>
            </a:r>
          </a:p>
          <a:p>
            <a:pPr marL="0" indent="0" eaLnBrk="1" fontAlgn="auto" hangingPunct="1"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None/>
              <a:defRPr/>
            </a:pPr>
            <a:endParaRPr lang="de-DE" sz="2200" dirty="0">
              <a:cs typeface="Calibri" panose="020F0502020204030204" pitchFamily="34" charset="0"/>
            </a:endParaRPr>
          </a:p>
        </p:txBody>
      </p:sp>
      <p:sp>
        <p:nvSpPr>
          <p:cNvPr id="5123" name="Textplatzhalter 2">
            <a:extLst>
              <a:ext uri="{FF2B5EF4-FFF2-40B4-BE49-F238E27FC236}">
                <a16:creationId xmlns:a16="http://schemas.microsoft.com/office/drawing/2014/main" id="{D1F1E6C1-0EB6-697B-64D1-97B700B633EC}"/>
              </a:ext>
            </a:extLst>
          </p:cNvPr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2627313" y="644525"/>
            <a:ext cx="6345237" cy="64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de-DE" altLang="de-DE" sz="2800" b="1">
                <a:solidFill>
                  <a:srgbClr val="F26A1B"/>
                </a:solidFill>
                <a:latin typeface="Myanmar Text" panose="020B0502040204020203" pitchFamily="34" charset="0"/>
                <a:cs typeface="Myanmar Text" panose="020B0502040204020203" pitchFamily="34" charset="0"/>
              </a:rPr>
              <a:t>Die Wirtschaftsschule bietet:</a:t>
            </a:r>
          </a:p>
        </p:txBody>
      </p:sp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platzhalter 1">
            <a:extLst>
              <a:ext uri="{FF2B5EF4-FFF2-40B4-BE49-F238E27FC236}">
                <a16:creationId xmlns:a16="http://schemas.microsoft.com/office/drawing/2014/main" id="{E1CD0D96-D929-2485-0261-BAD3F67D7D83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2633663" y="1941513"/>
            <a:ext cx="6343650" cy="4916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Clr>
                <a:srgbClr val="F26A1B"/>
              </a:buClr>
            </a:pPr>
            <a:r>
              <a:rPr lang="de-DE" altLang="de-DE" sz="1800">
                <a:hlinkClick r:id="rId2"/>
              </a:rPr>
              <a:t>www.rws-augsburg.de</a:t>
            </a:r>
            <a:br>
              <a:rPr lang="de-DE" altLang="de-DE" sz="1800"/>
            </a:br>
            <a:endParaRPr lang="de-DE" altLang="de-DE" sz="1800"/>
          </a:p>
          <a:p>
            <a:pPr eaLnBrk="1" hangingPunct="1">
              <a:buClr>
                <a:srgbClr val="F26A1B"/>
              </a:buClr>
            </a:pPr>
            <a:r>
              <a:rPr lang="de-DE" altLang="de-DE" sz="1800">
                <a:hlinkClick r:id="rId3"/>
              </a:rPr>
              <a:t>www.schulberatung.bayern.de</a:t>
            </a:r>
            <a:br>
              <a:rPr lang="de-DE" altLang="de-DE" sz="1800"/>
            </a:br>
            <a:endParaRPr lang="de-DE" altLang="de-DE" sz="1800"/>
          </a:p>
          <a:p>
            <a:pPr eaLnBrk="1" hangingPunct="1">
              <a:buClr>
                <a:srgbClr val="F26A1B"/>
              </a:buClr>
            </a:pPr>
            <a:r>
              <a:rPr lang="de-DE" altLang="de-DE" sz="1800">
                <a:hlinkClick r:id="rId4"/>
              </a:rPr>
              <a:t>www.bildung.augsburg.de</a:t>
            </a:r>
            <a:br>
              <a:rPr lang="de-DE" altLang="de-DE" sz="1800"/>
            </a:br>
            <a:endParaRPr lang="de-DE" altLang="de-DE" sz="1800"/>
          </a:p>
          <a:p>
            <a:pPr eaLnBrk="1" hangingPunct="1">
              <a:buClr>
                <a:srgbClr val="F26A1B"/>
              </a:buClr>
            </a:pPr>
            <a:r>
              <a:rPr lang="de-DE" altLang="de-DE" sz="1800">
                <a:solidFill>
                  <a:srgbClr val="0367A6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www.meinbildungsweg.de</a:t>
            </a:r>
            <a:br>
              <a:rPr lang="de-DE" altLang="de-DE"/>
            </a:br>
            <a:endParaRPr lang="de-DE" altLang="de-DE"/>
          </a:p>
          <a:p>
            <a:pPr eaLnBrk="1" hangingPunct="1">
              <a:buClr>
                <a:srgbClr val="F26A1B"/>
              </a:buClr>
            </a:pPr>
            <a:endParaRPr lang="de-DE" altLang="de-DE"/>
          </a:p>
        </p:txBody>
      </p:sp>
      <p:sp>
        <p:nvSpPr>
          <p:cNvPr id="19459" name="Textplatzhalter 2">
            <a:extLst>
              <a:ext uri="{FF2B5EF4-FFF2-40B4-BE49-F238E27FC236}">
                <a16:creationId xmlns:a16="http://schemas.microsoft.com/office/drawing/2014/main" id="{E50F52BE-9FF5-828B-7F8D-563A72F0C3F3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627313" y="549275"/>
            <a:ext cx="6516687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e-DE" altLang="de-DE" sz="2600" dirty="0"/>
              <a:t>Weitere Informationsquellen über </a:t>
            </a:r>
            <a:br>
              <a:rPr lang="de-DE" altLang="de-DE" sz="2600" dirty="0"/>
            </a:br>
            <a:r>
              <a:rPr lang="de-DE" altLang="de-DE" sz="2600" dirty="0"/>
              <a:t>die </a:t>
            </a:r>
            <a:r>
              <a:rPr lang="de-DE" altLang="de-DE" sz="2600" err="1"/>
              <a:t>Reischlesche</a:t>
            </a:r>
            <a:r>
              <a:rPr lang="de-DE" altLang="de-DE" sz="2600" dirty="0"/>
              <a:t> Wirtschaftsschule</a:t>
            </a:r>
          </a:p>
        </p:txBody>
      </p:sp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feld 1">
            <a:extLst>
              <a:ext uri="{FF2B5EF4-FFF2-40B4-BE49-F238E27FC236}">
                <a16:creationId xmlns:a16="http://schemas.microsoft.com/office/drawing/2014/main" id="{233D82A0-5D6E-6C0B-1E24-4E703AF64EC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8328820" y="608806"/>
            <a:ext cx="1008062" cy="16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e-DE" altLang="de-DE" sz="500"/>
              <a:t>Bilder: freepik, pixabay &amp; RWS</a:t>
            </a:r>
          </a:p>
        </p:txBody>
      </p:sp>
    </p:spTree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: abgerundete Ecken 25">
            <a:extLst>
              <a:ext uri="{FF2B5EF4-FFF2-40B4-BE49-F238E27FC236}">
                <a16:creationId xmlns:a16="http://schemas.microsoft.com/office/drawing/2014/main" id="{85CD2907-51D2-4B5A-816A-C35A27AE65EA}"/>
              </a:ext>
            </a:extLst>
          </p:cNvPr>
          <p:cNvSpPr/>
          <p:nvPr/>
        </p:nvSpPr>
        <p:spPr>
          <a:xfrm>
            <a:off x="7884368" y="1739743"/>
            <a:ext cx="45719" cy="3522530"/>
          </a:xfrm>
          <a:prstGeom prst="roundRect">
            <a:avLst/>
          </a:prstGeom>
          <a:solidFill>
            <a:srgbClr val="9D9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: abgerundete Ecken 10">
            <a:extLst>
              <a:ext uri="{FF2B5EF4-FFF2-40B4-BE49-F238E27FC236}">
                <a16:creationId xmlns:a16="http://schemas.microsoft.com/office/drawing/2014/main" id="{3D38F542-5C0C-4DF6-9228-2D275F415A19}"/>
              </a:ext>
            </a:extLst>
          </p:cNvPr>
          <p:cNvSpPr/>
          <p:nvPr/>
        </p:nvSpPr>
        <p:spPr>
          <a:xfrm>
            <a:off x="2582065" y="1634662"/>
            <a:ext cx="45719" cy="3522530"/>
          </a:xfrm>
          <a:prstGeom prst="roundRect">
            <a:avLst/>
          </a:prstGeom>
          <a:solidFill>
            <a:srgbClr val="9D9D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338" name="Textplatzhalter 1">
            <a:extLst>
              <a:ext uri="{FF2B5EF4-FFF2-40B4-BE49-F238E27FC236}">
                <a16:creationId xmlns:a16="http://schemas.microsoft.com/office/drawing/2014/main" id="{B870CC47-FAA5-9ED0-4FEF-09999D806987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627313" y="549275"/>
            <a:ext cx="6345237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>
                <a:solidFill>
                  <a:srgbClr val="ED6B1E"/>
                </a:solidFill>
              </a:rPr>
              <a:t>Aufbau der Wirtschaftsschule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0A4FBA87-BE87-4156-9D65-9E14AAB27D00}"/>
              </a:ext>
            </a:extLst>
          </p:cNvPr>
          <p:cNvSpPr/>
          <p:nvPr/>
        </p:nvSpPr>
        <p:spPr>
          <a:xfrm>
            <a:off x="1470722" y="1196997"/>
            <a:ext cx="7416824" cy="675779"/>
          </a:xfrm>
          <a:prstGeom prst="roundRect">
            <a:avLst/>
          </a:prstGeom>
          <a:solidFill>
            <a:srgbClr val="FFFFFF"/>
          </a:solidFill>
          <a:ln>
            <a:solidFill>
              <a:srgbClr val="ED6B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1258888" eaLnBrk="1" fontAlgn="auto" hangingPunct="1">
              <a:spcBef>
                <a:spcPts val="0"/>
              </a:spcBef>
              <a:spcAft>
                <a:spcPts val="0"/>
              </a:spcAft>
              <a:tabLst>
                <a:tab pos="1243013" algn="l"/>
              </a:tabLst>
              <a:defRPr/>
            </a:pPr>
            <a:r>
              <a:rPr lang="de-DE" sz="2000" b="1" dirty="0">
                <a:solidFill>
                  <a:srgbClr val="ED6B1E"/>
                </a:solidFill>
                <a:latin typeface="+mn-lt"/>
              </a:rPr>
              <a:t>10. Klasse   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Abschlussprüfung: D, E, M und </a:t>
            </a:r>
            <a:r>
              <a:rPr lang="de-DE" dirty="0">
                <a:solidFill>
                  <a:schemeClr val="tx1"/>
                </a:solidFill>
              </a:rPr>
              <a:t>Übungsunternehmen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, </a:t>
            </a:r>
          </a:p>
          <a:p>
            <a:pPr defTabSz="1258888" eaLnBrk="1" fontAlgn="auto" hangingPunct="1">
              <a:spcBef>
                <a:spcPts val="0"/>
              </a:spcBef>
              <a:spcAft>
                <a:spcPts val="0"/>
              </a:spcAft>
              <a:tabLst>
                <a:tab pos="1243013" algn="l"/>
              </a:tabLst>
              <a:defRPr/>
            </a:pPr>
            <a:r>
              <a:rPr lang="de-DE" dirty="0">
                <a:solidFill>
                  <a:schemeClr val="tx1"/>
                </a:solidFill>
                <a:latin typeface="+mn-lt"/>
              </a:rPr>
              <a:t>                       Wahl bzw. Vertiefung von </a:t>
            </a:r>
            <a:r>
              <a:rPr lang="de-DE" dirty="0">
                <a:solidFill>
                  <a:schemeClr val="tx1"/>
                </a:solidFill>
              </a:rPr>
              <a:t>3</a:t>
            </a:r>
            <a:r>
              <a:rPr lang="de-DE" dirty="0">
                <a:solidFill>
                  <a:schemeClr val="tx1"/>
                </a:solidFill>
                <a:latin typeface="+mn-lt"/>
              </a:rPr>
              <a:t> Modulen (zweistündig)</a:t>
            </a:r>
          </a:p>
          <a:p>
            <a:pPr algn="ctr"/>
            <a:endParaRPr lang="de-DE" dirty="0"/>
          </a:p>
        </p:txBody>
      </p:sp>
      <p:sp>
        <p:nvSpPr>
          <p:cNvPr id="21" name="Rechteck: abgerundete Ecken 20">
            <a:extLst>
              <a:ext uri="{FF2B5EF4-FFF2-40B4-BE49-F238E27FC236}">
                <a16:creationId xmlns:a16="http://schemas.microsoft.com/office/drawing/2014/main" id="{F4DEEE02-4BED-4799-BA50-9189FAD6B838}"/>
              </a:ext>
            </a:extLst>
          </p:cNvPr>
          <p:cNvSpPr/>
          <p:nvPr/>
        </p:nvSpPr>
        <p:spPr>
          <a:xfrm>
            <a:off x="1449347" y="2011113"/>
            <a:ext cx="7416823" cy="675779"/>
          </a:xfrm>
          <a:prstGeom prst="roundRect">
            <a:avLst/>
          </a:prstGeom>
          <a:solidFill>
            <a:srgbClr val="FFFFFF"/>
          </a:solidFill>
          <a:ln>
            <a:solidFill>
              <a:srgbClr val="283B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1258888" eaLnBrk="1" fontAlgn="auto" hangingPunct="1">
              <a:spcBef>
                <a:spcPts val="0"/>
              </a:spcBef>
              <a:spcAft>
                <a:spcPts val="0"/>
              </a:spcAft>
              <a:tabLst>
                <a:tab pos="1243013" algn="l"/>
              </a:tabLst>
              <a:defRPr/>
            </a:pPr>
            <a:r>
              <a:rPr lang="de-DE" sz="2000" b="1" dirty="0">
                <a:solidFill>
                  <a:srgbClr val="283B8A"/>
                </a:solidFill>
                <a:latin typeface="+mn-lt"/>
              </a:rPr>
              <a:t>9. Klasse     </a:t>
            </a:r>
            <a:r>
              <a:rPr lang="de-DE" sz="1800" dirty="0">
                <a:solidFill>
                  <a:schemeClr val="tx1"/>
                </a:solidFill>
                <a:latin typeface="+mn-lt"/>
              </a:rPr>
              <a:t>neu: Übungsunternehmen,  </a:t>
            </a:r>
            <a:br>
              <a:rPr lang="de-DE" sz="1800" dirty="0">
                <a:solidFill>
                  <a:schemeClr val="tx1"/>
                </a:solidFill>
                <a:latin typeface="+mn-lt"/>
              </a:rPr>
            </a:br>
            <a:r>
              <a:rPr lang="de-DE" sz="1800" dirty="0">
                <a:solidFill>
                  <a:schemeClr val="tx1"/>
                </a:solidFill>
                <a:latin typeface="+mn-lt"/>
              </a:rPr>
              <a:t>                       Wahl von 3 Modulen (zweistündig), Wirtschaft aktuell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8B281B09-912F-40FC-937D-972CF60ECD80}"/>
              </a:ext>
            </a:extLst>
          </p:cNvPr>
          <p:cNvSpPr/>
          <p:nvPr/>
        </p:nvSpPr>
        <p:spPr>
          <a:xfrm>
            <a:off x="1470723" y="2825229"/>
            <a:ext cx="7421758" cy="675779"/>
          </a:xfrm>
          <a:prstGeom prst="roundRect">
            <a:avLst/>
          </a:prstGeom>
          <a:solidFill>
            <a:srgbClr val="FFFFFF"/>
          </a:solidFill>
          <a:ln>
            <a:solidFill>
              <a:srgbClr val="283B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1258888" eaLnBrk="1" fontAlgn="auto" hangingPunct="1">
              <a:spcBef>
                <a:spcPts val="0"/>
              </a:spcBef>
              <a:spcAft>
                <a:spcPts val="0"/>
              </a:spcAft>
              <a:tabLst>
                <a:tab pos="1243013" algn="l"/>
              </a:tabLst>
              <a:defRPr/>
            </a:pPr>
            <a:r>
              <a:rPr lang="de-DE" sz="2000" b="1">
                <a:solidFill>
                  <a:srgbClr val="283B8A"/>
                </a:solidFill>
              </a:rPr>
              <a:t>8</a:t>
            </a:r>
            <a:r>
              <a:rPr lang="de-DE" sz="2000" b="1">
                <a:solidFill>
                  <a:srgbClr val="283B8A"/>
                </a:solidFill>
                <a:latin typeface="+mn-lt"/>
              </a:rPr>
              <a:t>. Klasse     </a:t>
            </a:r>
            <a:r>
              <a:rPr lang="de-DE" sz="2000">
                <a:solidFill>
                  <a:schemeClr val="tx1"/>
                </a:solidFill>
                <a:latin typeface="+mn-lt"/>
              </a:rPr>
              <a:t>Fächer wie in der 7. Klasse,</a:t>
            </a:r>
            <a:br>
              <a:rPr lang="de-DE" sz="2000">
                <a:solidFill>
                  <a:schemeClr val="tx1"/>
                </a:solidFill>
                <a:latin typeface="+mn-lt"/>
              </a:rPr>
            </a:br>
            <a:r>
              <a:rPr lang="de-DE" sz="2000">
                <a:solidFill>
                  <a:schemeClr val="tx1"/>
                </a:solidFill>
                <a:latin typeface="+mn-lt"/>
              </a:rPr>
              <a:t>                     </a:t>
            </a:r>
            <a:r>
              <a:rPr lang="de-DE" sz="2000">
                <a:solidFill>
                  <a:schemeClr val="tx1"/>
                </a:solidFill>
              </a:rPr>
              <a:t>vertiefte ökonomische Bildung; Individualisierung in MUT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23" name="Rechteck: abgerundete Ecken 22">
            <a:extLst>
              <a:ext uri="{FF2B5EF4-FFF2-40B4-BE49-F238E27FC236}">
                <a16:creationId xmlns:a16="http://schemas.microsoft.com/office/drawing/2014/main" id="{0EC03684-E418-42FB-8563-01EDE342795A}"/>
              </a:ext>
            </a:extLst>
          </p:cNvPr>
          <p:cNvSpPr/>
          <p:nvPr/>
        </p:nvSpPr>
        <p:spPr>
          <a:xfrm>
            <a:off x="1465788" y="3659848"/>
            <a:ext cx="7421758" cy="675779"/>
          </a:xfrm>
          <a:prstGeom prst="roundRect">
            <a:avLst/>
          </a:prstGeom>
          <a:solidFill>
            <a:srgbClr val="FFFFFF"/>
          </a:solidFill>
          <a:ln>
            <a:solidFill>
              <a:srgbClr val="283B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1258888" eaLnBrk="1" fontAlgn="auto" hangingPunct="1">
              <a:spcBef>
                <a:spcPts val="0"/>
              </a:spcBef>
              <a:spcAft>
                <a:spcPts val="0"/>
              </a:spcAft>
              <a:tabLst>
                <a:tab pos="1243013" algn="l"/>
              </a:tabLst>
              <a:defRPr/>
            </a:pPr>
            <a:r>
              <a:rPr lang="de-DE" sz="2000" b="1">
                <a:solidFill>
                  <a:srgbClr val="283B8A"/>
                </a:solidFill>
                <a:latin typeface="+mn-lt"/>
              </a:rPr>
              <a:t>7. Klasse     </a:t>
            </a:r>
            <a:r>
              <a:rPr lang="de-DE" sz="2000">
                <a:solidFill>
                  <a:schemeClr val="tx1"/>
                </a:solidFill>
                <a:latin typeface="+mn-lt"/>
              </a:rPr>
              <a:t>Fächer wie in der 6. Klasse,</a:t>
            </a:r>
            <a:br>
              <a:rPr lang="de-DE" sz="2000">
                <a:solidFill>
                  <a:schemeClr val="tx1"/>
                </a:solidFill>
                <a:latin typeface="+mn-lt"/>
              </a:rPr>
            </a:br>
            <a:r>
              <a:rPr lang="de-DE" sz="2000">
                <a:solidFill>
                  <a:schemeClr val="tx1"/>
                </a:solidFill>
                <a:latin typeface="+mn-lt"/>
              </a:rPr>
              <a:t>                     </a:t>
            </a:r>
            <a:r>
              <a:rPr lang="de-DE" sz="2000">
                <a:solidFill>
                  <a:schemeClr val="tx1"/>
                </a:solidFill>
              </a:rPr>
              <a:t>vertiefte ökonomische Bildung; Individualisierung in MUT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A95BA932-3111-4CE4-884B-2D0966CF05F5}"/>
              </a:ext>
            </a:extLst>
          </p:cNvPr>
          <p:cNvSpPr/>
          <p:nvPr/>
        </p:nvSpPr>
        <p:spPr>
          <a:xfrm>
            <a:off x="1465788" y="4453461"/>
            <a:ext cx="7421758" cy="383761"/>
          </a:xfrm>
          <a:prstGeom prst="roundRect">
            <a:avLst/>
          </a:prstGeom>
          <a:solidFill>
            <a:srgbClr val="FFFFFF"/>
          </a:solidFill>
          <a:ln>
            <a:solidFill>
              <a:srgbClr val="283B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1258888" eaLnBrk="1" fontAlgn="auto" hangingPunct="1">
              <a:spcBef>
                <a:spcPts val="0"/>
              </a:spcBef>
              <a:spcAft>
                <a:spcPts val="0"/>
              </a:spcAft>
              <a:tabLst>
                <a:tab pos="1243013" algn="l"/>
              </a:tabLst>
              <a:defRPr/>
            </a:pPr>
            <a:r>
              <a:rPr lang="de-DE" sz="2000" b="1">
                <a:solidFill>
                  <a:srgbClr val="283B8A"/>
                </a:solidFill>
              </a:rPr>
              <a:t>6</a:t>
            </a:r>
            <a:r>
              <a:rPr lang="de-DE" sz="2000" b="1">
                <a:solidFill>
                  <a:srgbClr val="283B8A"/>
                </a:solidFill>
                <a:latin typeface="+mn-lt"/>
              </a:rPr>
              <a:t>. Klasse     </a:t>
            </a:r>
            <a:r>
              <a:rPr lang="de-DE" sz="2000">
                <a:solidFill>
                  <a:schemeClr val="tx1"/>
                </a:solidFill>
                <a:latin typeface="+mn-lt"/>
              </a:rPr>
              <a:t>Fächer wie in der 5. Klasse</a:t>
            </a:r>
            <a:endParaRPr lang="de-DE">
              <a:solidFill>
                <a:schemeClr val="tx1"/>
              </a:solidFill>
            </a:endParaRPr>
          </a:p>
        </p:txBody>
      </p:sp>
      <p:sp>
        <p:nvSpPr>
          <p:cNvPr id="25" name="Rechteck: abgerundete Ecken 24">
            <a:extLst>
              <a:ext uri="{FF2B5EF4-FFF2-40B4-BE49-F238E27FC236}">
                <a16:creationId xmlns:a16="http://schemas.microsoft.com/office/drawing/2014/main" id="{2C41033F-E5EB-45F1-9D25-726B8C791F68}"/>
              </a:ext>
            </a:extLst>
          </p:cNvPr>
          <p:cNvSpPr/>
          <p:nvPr/>
        </p:nvSpPr>
        <p:spPr>
          <a:xfrm>
            <a:off x="1465788" y="5015335"/>
            <a:ext cx="7421758" cy="1164866"/>
          </a:xfrm>
          <a:prstGeom prst="roundRect">
            <a:avLst/>
          </a:prstGeom>
          <a:solidFill>
            <a:srgbClr val="FFFFFF"/>
          </a:solidFill>
          <a:ln>
            <a:solidFill>
              <a:srgbClr val="283B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defTabSz="1258888" eaLnBrk="1" fontAlgn="auto" hangingPunct="1">
              <a:spcBef>
                <a:spcPts val="0"/>
              </a:spcBef>
              <a:spcAft>
                <a:spcPts val="0"/>
              </a:spcAft>
              <a:tabLst>
                <a:tab pos="1243013" algn="l"/>
              </a:tabLst>
              <a:defRPr/>
            </a:pPr>
            <a:r>
              <a:rPr lang="de-DE" sz="2000" b="1" dirty="0">
                <a:solidFill>
                  <a:srgbClr val="283B8A"/>
                </a:solidFill>
                <a:latin typeface="+mn-lt"/>
              </a:rPr>
              <a:t>5. Klasse      </a:t>
            </a:r>
            <a:r>
              <a:rPr lang="de-DE" altLang="de-DE" sz="2000" dirty="0">
                <a:solidFill>
                  <a:schemeClr val="tx1"/>
                </a:solidFill>
                <a:latin typeface="Calibri"/>
                <a:cs typeface="Calibri"/>
              </a:rPr>
              <a:t>D, E, M, ökonomische und digitale Bildung, Geschichte/     </a:t>
            </a:r>
          </a:p>
          <a:p>
            <a:pPr defTabSz="1258888" eaLnBrk="1" fontAlgn="auto" hangingPunct="1">
              <a:spcBef>
                <a:spcPts val="0"/>
              </a:spcBef>
              <a:spcAft>
                <a:spcPts val="0"/>
              </a:spcAft>
              <a:tabLst>
                <a:tab pos="1243013" algn="l"/>
              </a:tabLst>
              <a:defRPr/>
            </a:pPr>
            <a:r>
              <a:rPr lang="de-DE" altLang="de-DE" sz="2000" dirty="0">
                <a:solidFill>
                  <a:schemeClr val="tx1"/>
                </a:solidFill>
                <a:latin typeface="Calibri"/>
                <a:cs typeface="Calibri"/>
              </a:rPr>
              <a:t>                      Politik und Gesellschaft, Religion/Ethik</a:t>
            </a:r>
            <a:r>
              <a:rPr lang="de-DE" altLang="de-DE" sz="2000" dirty="0">
                <a:solidFill>
                  <a:schemeClr val="tx1"/>
                </a:solidFill>
                <a:cs typeface="Calibri"/>
              </a:rPr>
              <a:t>, Sport,                          </a:t>
            </a:r>
          </a:p>
          <a:p>
            <a:pPr defTabSz="1258888" eaLnBrk="1" fontAlgn="auto" hangingPunct="1">
              <a:spcBef>
                <a:spcPts val="0"/>
              </a:spcBef>
              <a:spcAft>
                <a:spcPts val="0"/>
              </a:spcAft>
              <a:tabLst>
                <a:tab pos="1243013" algn="l"/>
              </a:tabLst>
              <a:defRPr/>
            </a:pPr>
            <a:r>
              <a:rPr lang="de-DE" altLang="de-DE" sz="2000" dirty="0">
                <a:solidFill>
                  <a:schemeClr val="tx1"/>
                </a:solidFill>
                <a:latin typeface="Calibri"/>
                <a:cs typeface="Calibri"/>
              </a:rPr>
              <a:t>                      </a:t>
            </a:r>
            <a:r>
              <a:rPr lang="de-DE" altLang="de-DE" dirty="0">
                <a:solidFill>
                  <a:schemeClr val="tx1"/>
                </a:solidFill>
                <a:latin typeface="Calibri"/>
                <a:cs typeface="Calibri"/>
              </a:rPr>
              <a:t>Mensch, Umwelt, Technik (MUT), Musisch-ästhetische Bildung</a:t>
            </a:r>
            <a:endParaRPr lang="de-DE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platzhalter 1">
            <a:extLst>
              <a:ext uri="{FF2B5EF4-FFF2-40B4-BE49-F238E27FC236}">
                <a16:creationId xmlns:a16="http://schemas.microsoft.com/office/drawing/2014/main" id="{2CED3663-4F82-524D-CDE3-93115BE36999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Wingdings" pitchFamily="2" charset="2"/>
              <a:buNone/>
            </a:pPr>
            <a:endParaRPr lang="de-DE" altLang="en-US"/>
          </a:p>
          <a:p>
            <a:pPr marL="0" indent="0">
              <a:buFont typeface="Wingdings" pitchFamily="2" charset="2"/>
              <a:buNone/>
            </a:pPr>
            <a:endParaRPr lang="de-DE" altLang="en-US"/>
          </a:p>
        </p:txBody>
      </p:sp>
      <p:sp>
        <p:nvSpPr>
          <p:cNvPr id="6147" name="Textplatzhalter 2">
            <a:extLst>
              <a:ext uri="{FF2B5EF4-FFF2-40B4-BE49-F238E27FC236}">
                <a16:creationId xmlns:a16="http://schemas.microsoft.com/office/drawing/2014/main" id="{F5D84A1A-5E3E-CDE5-B0FB-E34D9E4513C1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en-US"/>
              <a:t>Modularisierung ab der 9. Klasse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3D5B880-FA50-4C65-A2A8-CA39D7136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17" y="1262897"/>
            <a:ext cx="8377112" cy="4985733"/>
          </a:xfrm>
          <a:prstGeom prst="rect">
            <a:avLst/>
          </a:prstGeom>
        </p:spPr>
      </p:pic>
      <p:sp>
        <p:nvSpPr>
          <p:cNvPr id="4" name="Rechteck: abgerundete Ecken 3">
            <a:extLst>
              <a:ext uri="{FF2B5EF4-FFF2-40B4-BE49-F238E27FC236}">
                <a16:creationId xmlns:a16="http://schemas.microsoft.com/office/drawing/2014/main" id="{9EB1865A-9D0D-6907-E7AD-E23DAD0189C4}"/>
              </a:ext>
            </a:extLst>
          </p:cNvPr>
          <p:cNvSpPr/>
          <p:nvPr/>
        </p:nvSpPr>
        <p:spPr>
          <a:xfrm>
            <a:off x="2705041" y="6218493"/>
            <a:ext cx="3728064" cy="515161"/>
          </a:xfrm>
          <a:prstGeom prst="roundRect">
            <a:avLst/>
          </a:prstGeom>
          <a:solidFill>
            <a:srgbClr val="FFFFFF"/>
          </a:solidFill>
          <a:ln>
            <a:solidFill>
              <a:srgbClr val="283B8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t"/>
          <a:lstStyle/>
          <a:p>
            <a:pPr defTabSz="1258888">
              <a:spcBef>
                <a:spcPts val="0"/>
              </a:spcBef>
              <a:spcAft>
                <a:spcPts val="0"/>
              </a:spcAft>
              <a:tabLst>
                <a:tab pos="1243013" algn="l"/>
              </a:tabLst>
              <a:defRPr/>
            </a:pPr>
            <a:r>
              <a:rPr lang="de-DE" sz="2000" b="1" dirty="0">
                <a:solidFill>
                  <a:srgbClr val="283B8A"/>
                </a:solidFill>
              </a:rPr>
              <a:t>NEU: Persönlichkeitsentwicklung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CDB4710-264D-9BE2-A4B5-CEF7B779B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615" y="1245909"/>
            <a:ext cx="1609345" cy="244826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1139296D-A9BB-DB14-56C4-D6833DF8EAE0}"/>
              </a:ext>
            </a:extLst>
          </p:cNvPr>
          <p:cNvSpPr txBox="1"/>
          <p:nvPr/>
        </p:nvSpPr>
        <p:spPr>
          <a:xfrm>
            <a:off x="6975625" y="3633170"/>
            <a:ext cx="1809602" cy="258532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br>
              <a:rPr lang="de-DE" dirty="0"/>
            </a:b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Life </a:t>
            </a:r>
            <a:r>
              <a:rPr lang="de-DE" dirty="0" err="1"/>
              <a:t>skills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50C29B10-2ECB-3269-EFE6-DBF55734B3A5}"/>
              </a:ext>
            </a:extLst>
          </p:cNvPr>
          <p:cNvSpPr txBox="1"/>
          <p:nvPr/>
        </p:nvSpPr>
        <p:spPr>
          <a:xfrm>
            <a:off x="2368296" y="6062472"/>
            <a:ext cx="4169664" cy="7955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A72B32-A25F-A41A-9419-66C512C97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55" y="1118865"/>
            <a:ext cx="8377112" cy="504081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97155964-3201-2372-3E09-5169363C06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491359" y="1916832"/>
            <a:ext cx="6481191" cy="3384376"/>
          </a:xfrm>
        </p:spPr>
        <p:txBody>
          <a:bodyPr lIns="91440" tIns="45720" rIns="91440" bIns="45720" anchor="t"/>
          <a:lstStyle/>
          <a:p>
            <a:pPr>
              <a:buClr>
                <a:srgbClr val="F26A1B"/>
              </a:buClr>
              <a:defRPr/>
            </a:pPr>
            <a:r>
              <a:rPr lang="de-DE" sz="1800" b="0">
                <a:solidFill>
                  <a:schemeClr val="tx1"/>
                </a:solidFill>
              </a:rPr>
              <a:t>    </a:t>
            </a:r>
            <a:r>
              <a:rPr lang="de-DE" sz="1800" b="0" err="1">
                <a:solidFill>
                  <a:schemeClr val="tx1"/>
                </a:solidFill>
              </a:rPr>
              <a:t>elche</a:t>
            </a:r>
            <a:r>
              <a:rPr lang="de-DE" sz="1800" b="0">
                <a:solidFill>
                  <a:schemeClr val="tx1"/>
                </a:solidFill>
              </a:rPr>
              <a:t> Möglichkeiten gibt es Geld sinnvoll anzulegen?</a:t>
            </a:r>
            <a:br>
              <a:rPr lang="de-DE" sz="1800" b="0">
                <a:solidFill>
                  <a:schemeClr val="tx1"/>
                </a:solidFill>
              </a:rPr>
            </a:br>
            <a:endParaRPr lang="de-DE" sz="1800" b="0">
              <a:solidFill>
                <a:schemeClr val="tx1"/>
              </a:solidFill>
            </a:endParaRPr>
          </a:p>
          <a:p>
            <a:pPr>
              <a:buClr>
                <a:srgbClr val="F26A1B"/>
              </a:buClr>
              <a:defRPr/>
            </a:pPr>
            <a:r>
              <a:rPr lang="de-DE" sz="1800" b="0">
                <a:solidFill>
                  <a:schemeClr val="tx1"/>
                </a:solidFill>
                <a:cs typeface="Calibri"/>
              </a:rPr>
              <a:t>    </a:t>
            </a:r>
            <a:r>
              <a:rPr lang="de-DE" sz="1800" b="0" err="1">
                <a:solidFill>
                  <a:schemeClr val="tx1"/>
                </a:solidFill>
                <a:cs typeface="Calibri"/>
              </a:rPr>
              <a:t>as</a:t>
            </a:r>
            <a:r>
              <a:rPr lang="de-DE" sz="1800" b="0">
                <a:solidFill>
                  <a:schemeClr val="tx1"/>
                </a:solidFill>
                <a:cs typeface="Calibri"/>
              </a:rPr>
              <a:t> </a:t>
            </a:r>
            <a:r>
              <a:rPr lang="de-DE" sz="1800" b="0">
                <a:solidFill>
                  <a:schemeClr val="tx1"/>
                </a:solidFill>
                <a:cs typeface="Arial"/>
              </a:rPr>
              <a:t>sind </a:t>
            </a:r>
            <a:r>
              <a:rPr lang="de-DE" sz="1800" b="0">
                <a:solidFill>
                  <a:schemeClr val="tx1"/>
                </a:solidFill>
                <a:cs typeface="Calibri"/>
              </a:rPr>
              <a:t>Aktien und wie </a:t>
            </a:r>
            <a:r>
              <a:rPr lang="de-DE" sz="1800" b="0">
                <a:solidFill>
                  <a:schemeClr val="tx1"/>
                </a:solidFill>
                <a:cs typeface="Arial"/>
              </a:rPr>
              <a:t>funktioniert </a:t>
            </a:r>
            <a:r>
              <a:rPr lang="de-DE" sz="1800" b="0">
                <a:solidFill>
                  <a:schemeClr val="tx1"/>
                </a:solidFill>
                <a:cs typeface="Calibri"/>
              </a:rPr>
              <a:t>der Aktienhandel ?</a:t>
            </a:r>
            <a:br>
              <a:rPr lang="de-DE" sz="1800" b="0">
                <a:solidFill>
                  <a:schemeClr val="tx1"/>
                </a:solidFill>
                <a:cs typeface="Calibri"/>
              </a:rPr>
            </a:br>
            <a:endParaRPr lang="de-DE" sz="1800" b="0">
              <a:solidFill>
                <a:schemeClr val="tx1"/>
              </a:solidFill>
              <a:cs typeface="Calibri"/>
            </a:endParaRPr>
          </a:p>
          <a:p>
            <a:pPr>
              <a:buClr>
                <a:srgbClr val="F26A1B"/>
              </a:buClr>
              <a:defRPr/>
            </a:pPr>
            <a:r>
              <a:rPr lang="de-DE" sz="1800" b="0">
                <a:solidFill>
                  <a:schemeClr val="tx1"/>
                </a:solidFill>
              </a:rPr>
              <a:t>    </a:t>
            </a:r>
            <a:r>
              <a:rPr lang="de-DE" sz="1800" b="0" err="1">
                <a:solidFill>
                  <a:schemeClr val="tx1"/>
                </a:solidFill>
              </a:rPr>
              <a:t>ie</a:t>
            </a:r>
            <a:r>
              <a:rPr lang="de-DE" sz="1800" b="0">
                <a:solidFill>
                  <a:schemeClr val="tx1"/>
                </a:solidFill>
              </a:rPr>
              <a:t> funktionieren Investmentfonds und ETFs?</a:t>
            </a:r>
            <a:br>
              <a:rPr lang="de-DE" sz="1800" b="0">
                <a:solidFill>
                  <a:schemeClr val="tx1"/>
                </a:solidFill>
              </a:rPr>
            </a:br>
            <a:endParaRPr lang="de-DE" sz="1800" b="0">
              <a:solidFill>
                <a:schemeClr val="tx1"/>
              </a:solidFill>
            </a:endParaRPr>
          </a:p>
          <a:p>
            <a:pPr>
              <a:buClr>
                <a:srgbClr val="F26A1B"/>
              </a:buClr>
              <a:defRPr/>
            </a:pPr>
            <a:r>
              <a:rPr lang="de-DE" sz="1800" b="0">
                <a:solidFill>
                  <a:schemeClr val="tx1"/>
                </a:solidFill>
                <a:cs typeface="Calibri"/>
              </a:rPr>
              <a:t>    </a:t>
            </a:r>
            <a:r>
              <a:rPr lang="de-DE" sz="1800" b="0" err="1">
                <a:solidFill>
                  <a:schemeClr val="tx1"/>
                </a:solidFill>
                <a:cs typeface="Calibri"/>
              </a:rPr>
              <a:t>as</a:t>
            </a:r>
            <a:r>
              <a:rPr lang="de-DE" sz="1800" b="0">
                <a:solidFill>
                  <a:schemeClr val="tx1"/>
                </a:solidFill>
                <a:cs typeface="Calibri"/>
              </a:rPr>
              <a:t> </a:t>
            </a:r>
            <a:r>
              <a:rPr lang="de-DE" sz="1800" b="0">
                <a:solidFill>
                  <a:schemeClr val="tx1"/>
                </a:solidFill>
                <a:cs typeface="Arial"/>
              </a:rPr>
              <a:t>sind </a:t>
            </a:r>
            <a:r>
              <a:rPr lang="de-DE" sz="1800" b="0">
                <a:solidFill>
                  <a:schemeClr val="tx1"/>
                </a:solidFill>
                <a:cs typeface="Calibri"/>
              </a:rPr>
              <a:t>Kryptowährungen und wie </a:t>
            </a:r>
            <a:r>
              <a:rPr lang="de-DE" sz="1800" b="0">
                <a:solidFill>
                  <a:schemeClr val="tx1"/>
                </a:solidFill>
                <a:cs typeface="Arial"/>
              </a:rPr>
              <a:t>funktionieren </a:t>
            </a:r>
            <a:r>
              <a:rPr lang="de-DE" sz="1800" b="0">
                <a:solidFill>
                  <a:schemeClr val="tx1"/>
                </a:solidFill>
                <a:cs typeface="Calibri"/>
              </a:rPr>
              <a:t>z. B. Bitcoins?</a:t>
            </a:r>
            <a:br>
              <a:rPr lang="de-DE" sz="1800" b="0">
                <a:solidFill>
                  <a:schemeClr val="tx1"/>
                </a:solidFill>
                <a:cs typeface="Calibri"/>
              </a:rPr>
            </a:br>
            <a:endParaRPr lang="de-DE" sz="1800" b="0">
              <a:solidFill>
                <a:schemeClr val="tx1"/>
              </a:solidFill>
              <a:cs typeface="Calibri"/>
            </a:endParaRPr>
          </a:p>
          <a:p>
            <a:pPr>
              <a:buClr>
                <a:srgbClr val="F26A1B"/>
              </a:buClr>
              <a:defRPr/>
            </a:pPr>
            <a:r>
              <a:rPr lang="de-DE" sz="1800" b="0">
                <a:solidFill>
                  <a:schemeClr val="tx1"/>
                </a:solidFill>
                <a:cs typeface="Calibri"/>
              </a:rPr>
              <a:t>    </a:t>
            </a:r>
            <a:r>
              <a:rPr lang="de-DE" sz="1800" b="0" err="1">
                <a:solidFill>
                  <a:schemeClr val="tx1"/>
                </a:solidFill>
                <a:cs typeface="Calibri"/>
              </a:rPr>
              <a:t>ie</a:t>
            </a:r>
            <a:r>
              <a:rPr lang="de-DE" sz="1800" b="0">
                <a:solidFill>
                  <a:schemeClr val="tx1"/>
                </a:solidFill>
                <a:cs typeface="Calibri"/>
              </a:rPr>
              <a:t> füllt man seine Einkommensteuererklärung aus?</a:t>
            </a:r>
            <a:br>
              <a:rPr lang="de-DE" sz="1800" b="0">
                <a:solidFill>
                  <a:schemeClr val="tx1"/>
                </a:solidFill>
                <a:cs typeface="Calibri"/>
              </a:rPr>
            </a:br>
            <a:endParaRPr lang="de-DE" sz="1800" b="0">
              <a:solidFill>
                <a:schemeClr val="tx1"/>
              </a:solidFill>
              <a:cs typeface="Calibri"/>
            </a:endParaRPr>
          </a:p>
          <a:p>
            <a:pPr>
              <a:buClr>
                <a:srgbClr val="F26A1B"/>
              </a:buClr>
              <a:defRPr/>
            </a:pPr>
            <a:r>
              <a:rPr lang="de-DE" sz="1800" b="0">
                <a:solidFill>
                  <a:schemeClr val="tx1"/>
                </a:solidFill>
                <a:cs typeface="Calibri"/>
              </a:rPr>
              <a:t>    </a:t>
            </a:r>
            <a:r>
              <a:rPr lang="de-DE" sz="1800" b="0" err="1">
                <a:solidFill>
                  <a:schemeClr val="tx1"/>
                </a:solidFill>
                <a:cs typeface="Calibri"/>
              </a:rPr>
              <a:t>ie</a:t>
            </a:r>
            <a:r>
              <a:rPr lang="de-DE" sz="1800" b="0">
                <a:solidFill>
                  <a:schemeClr val="tx1"/>
                </a:solidFill>
                <a:cs typeface="Calibri"/>
              </a:rPr>
              <a:t> </a:t>
            </a:r>
            <a:r>
              <a:rPr lang="de-DE" sz="1800" b="0">
                <a:solidFill>
                  <a:schemeClr val="tx1"/>
                </a:solidFill>
                <a:cs typeface="Arial"/>
              </a:rPr>
              <a:t>kann </a:t>
            </a:r>
            <a:r>
              <a:rPr lang="de-DE" sz="1800" b="0">
                <a:solidFill>
                  <a:schemeClr val="tx1"/>
                </a:solidFill>
                <a:cs typeface="Calibri"/>
              </a:rPr>
              <a:t>man sich im Leben absichern  </a:t>
            </a:r>
            <a:br>
              <a:rPr lang="de-DE" sz="1800" b="0">
                <a:solidFill>
                  <a:schemeClr val="tx1"/>
                </a:solidFill>
                <a:cs typeface="Calibri"/>
              </a:rPr>
            </a:br>
            <a:r>
              <a:rPr lang="de-DE" sz="1800" b="0">
                <a:solidFill>
                  <a:schemeClr val="tx1"/>
                </a:solidFill>
                <a:cs typeface="Calibri"/>
              </a:rPr>
              <a:t>   (z. B. über Versicherungen)?</a:t>
            </a:r>
          </a:p>
        </p:txBody>
      </p:sp>
      <p:sp>
        <p:nvSpPr>
          <p:cNvPr id="7171" name="Textplatzhalter 2">
            <a:extLst>
              <a:ext uri="{FF2B5EF4-FFF2-40B4-BE49-F238E27FC236}">
                <a16:creationId xmlns:a16="http://schemas.microsoft.com/office/drawing/2014/main" id="{71AA64F5-7522-A1FF-105C-8DB9EB88A438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627313" y="549275"/>
            <a:ext cx="6345237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>
                <a:solidFill>
                  <a:srgbClr val="ED6B1E"/>
                </a:solidFill>
              </a:rPr>
              <a:t>Modul: </a:t>
            </a:r>
            <a:r>
              <a:rPr lang="en-US" altLang="en-US"/>
              <a:t>FIT FOR FINANCE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A3C705A-8190-42A7-BB56-7E2A8F6A2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355" y="1952683"/>
            <a:ext cx="270749" cy="23878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13F971FE-9F3C-43F4-A484-DC4EDFE10E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352" y="2567289"/>
            <a:ext cx="270749" cy="23878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781EB33-8798-441F-A01F-605C060587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353" y="3170132"/>
            <a:ext cx="270749" cy="23878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600FB30B-144F-481C-8C92-5C7767FAD2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5355" y="3784738"/>
            <a:ext cx="270749" cy="238786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F88BA69C-6266-44EB-AB7B-D13BFCE53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780" y="4365104"/>
            <a:ext cx="270749" cy="238786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A7EB1EA-3B7B-4EE6-BE0C-7ECE12A23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191" y="5002187"/>
            <a:ext cx="270749" cy="23878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platzhalter 1">
            <a:extLst>
              <a:ext uri="{FF2B5EF4-FFF2-40B4-BE49-F238E27FC236}">
                <a16:creationId xmlns:a16="http://schemas.microsoft.com/office/drawing/2014/main" id="{608C2D75-2937-44EA-0E6C-E2AEE4032DB8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1835696" y="1484785"/>
            <a:ext cx="7065317" cy="453650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lnSpc>
                <a:spcPct val="114000"/>
              </a:lnSpc>
              <a:buClr>
                <a:srgbClr val="F26A1B"/>
              </a:buClr>
              <a:buFont typeface="Arial" panose="020B0604020202020204" pitchFamily="34" charset="0"/>
              <a:buChar char="•"/>
            </a:pPr>
            <a:r>
              <a:rPr lang="de-DE" altLang="en-US" sz="1800" dirty="0">
                <a:solidFill>
                  <a:schemeClr val="tx1"/>
                </a:solidFill>
              </a:rPr>
              <a:t>Individualisierung:</a:t>
            </a:r>
            <a:br>
              <a:rPr lang="de-DE" altLang="en-US" sz="1800" dirty="0">
                <a:solidFill>
                  <a:schemeClr val="tx1"/>
                </a:solidFill>
              </a:rPr>
            </a:br>
            <a:r>
              <a:rPr lang="de-DE" altLang="en-US" sz="1800" b="0" dirty="0">
                <a:solidFill>
                  <a:schemeClr val="tx1"/>
                </a:solidFill>
              </a:rPr>
              <a:t>9. Klasse: Wahl von drei Modulen nach eigenen Interessen. </a:t>
            </a:r>
            <a:br>
              <a:rPr lang="de-DE" altLang="en-US" sz="1800" b="0" dirty="0">
                <a:solidFill>
                  <a:schemeClr val="tx1"/>
                </a:solidFill>
              </a:rPr>
            </a:br>
            <a:r>
              <a:rPr lang="de-DE" altLang="en-US" sz="1800" b="0" dirty="0">
                <a:solidFill>
                  <a:schemeClr val="tx1"/>
                </a:solidFill>
              </a:rPr>
              <a:t>10. Klasse: Neuwahl oder Vertiefung von drei Modulen</a:t>
            </a:r>
          </a:p>
          <a:p>
            <a:pPr>
              <a:lnSpc>
                <a:spcPct val="114000"/>
              </a:lnSpc>
              <a:buClr>
                <a:srgbClr val="F26A1B"/>
              </a:buClr>
            </a:pPr>
            <a:endParaRPr lang="de-DE" altLang="en-US" sz="18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4000"/>
              </a:lnSpc>
              <a:buClr>
                <a:srgbClr val="F26A1B"/>
              </a:buClr>
              <a:buFont typeface="Arial" panose="020B0604020202020204" pitchFamily="34" charset="0"/>
              <a:buChar char="•"/>
            </a:pPr>
            <a:r>
              <a:rPr lang="de-DE" altLang="en-US" sz="1800" b="0" dirty="0">
                <a:solidFill>
                  <a:schemeClr val="tx1"/>
                </a:solidFill>
              </a:rPr>
              <a:t>Selbstständiges und eigenverantwortliches Arbeiten in Projekten bzw. mit Experimenten</a:t>
            </a:r>
          </a:p>
          <a:p>
            <a:pPr>
              <a:lnSpc>
                <a:spcPct val="114000"/>
              </a:lnSpc>
              <a:buClr>
                <a:srgbClr val="F26A1B"/>
              </a:buClr>
            </a:pPr>
            <a:endParaRPr lang="de-DE" altLang="en-US" sz="18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4000"/>
              </a:lnSpc>
              <a:buClr>
                <a:srgbClr val="F26A1B"/>
              </a:buClr>
              <a:buFont typeface="Arial" panose="020B0604020202020204" pitchFamily="34" charset="0"/>
              <a:buChar char="•"/>
            </a:pPr>
            <a:r>
              <a:rPr lang="de-DE" altLang="en-US" sz="1800" b="0" dirty="0">
                <a:solidFill>
                  <a:schemeClr val="tx1"/>
                </a:solidFill>
              </a:rPr>
              <a:t>Unterstützung durch Lehrkräfte mit berufspraktischer Erfahrung</a:t>
            </a:r>
          </a:p>
          <a:p>
            <a:pPr>
              <a:lnSpc>
                <a:spcPct val="114000"/>
              </a:lnSpc>
              <a:buClr>
                <a:srgbClr val="F26A1B"/>
              </a:buClr>
            </a:pPr>
            <a:endParaRPr lang="de-DE" altLang="en-US" sz="18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4000"/>
              </a:lnSpc>
              <a:buClr>
                <a:srgbClr val="F26A1B"/>
              </a:buClr>
              <a:buFont typeface="Arial" panose="020B0604020202020204" pitchFamily="34" charset="0"/>
              <a:buChar char="•"/>
            </a:pPr>
            <a:r>
              <a:rPr lang="de-DE" altLang="en-US" sz="1800" b="0" dirty="0">
                <a:solidFill>
                  <a:schemeClr val="tx1"/>
                </a:solidFill>
              </a:rPr>
              <a:t>Sammlung von berufspraktischen Erfahrungen in diversen Bereichen (z.B. Wirtschaft, Technik, Soziales usw.)</a:t>
            </a:r>
          </a:p>
          <a:p>
            <a:pPr>
              <a:lnSpc>
                <a:spcPct val="114000"/>
              </a:lnSpc>
              <a:buClr>
                <a:srgbClr val="F26A1B"/>
              </a:buClr>
            </a:pPr>
            <a:endParaRPr lang="de-DE" altLang="en-US" sz="1800" dirty="0">
              <a:solidFill>
                <a:schemeClr val="tx1"/>
              </a:solidFill>
            </a:endParaRPr>
          </a:p>
          <a:p>
            <a:pPr marL="342900" indent="-342900">
              <a:lnSpc>
                <a:spcPct val="114000"/>
              </a:lnSpc>
              <a:buClr>
                <a:srgbClr val="F26A1B"/>
              </a:buClr>
              <a:buFont typeface="Arial" panose="020B0604020202020204" pitchFamily="34" charset="0"/>
              <a:buChar char="•"/>
            </a:pPr>
            <a:r>
              <a:rPr lang="de-DE" altLang="en-US" sz="1800" b="0" dirty="0">
                <a:solidFill>
                  <a:schemeClr val="tx1"/>
                </a:solidFill>
              </a:rPr>
              <a:t>Gute Vorbereitung für weiterführende Schulen</a:t>
            </a:r>
          </a:p>
        </p:txBody>
      </p:sp>
      <p:sp>
        <p:nvSpPr>
          <p:cNvPr id="8195" name="Textplatzhalter 2">
            <a:extLst>
              <a:ext uri="{FF2B5EF4-FFF2-40B4-BE49-F238E27FC236}">
                <a16:creationId xmlns:a16="http://schemas.microsoft.com/office/drawing/2014/main" id="{A01815FF-9BD1-3716-07C6-A34D1C3D685C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195735" y="692696"/>
            <a:ext cx="6345237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en-US"/>
              <a:t>Vorteile der Modularisierung</a:t>
            </a:r>
          </a:p>
        </p:txBody>
      </p:sp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F02AD111-1C74-0422-5762-0F192E1597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7313" y="2060575"/>
            <a:ext cx="6345237" cy="4268788"/>
          </a:xfrm>
        </p:spPr>
        <p:txBody>
          <a:bodyPr rtlCol="0">
            <a:normAutofit/>
          </a:bodyPr>
          <a:lstStyle/>
          <a:p>
            <a:pPr marL="285750" indent="-285750" eaLnBrk="1" fontAlgn="auto" hangingPunct="1"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800" b="0">
                <a:solidFill>
                  <a:schemeClr val="tx1"/>
                </a:solidFill>
              </a:rPr>
              <a:t>Berufsausbildungen im kaufmännischen </a:t>
            </a:r>
            <a:br>
              <a:rPr lang="de-DE" sz="1800" b="0">
                <a:solidFill>
                  <a:schemeClr val="tx1"/>
                </a:solidFill>
              </a:rPr>
            </a:br>
            <a:r>
              <a:rPr lang="de-DE" sz="1800" b="0">
                <a:solidFill>
                  <a:schemeClr val="tx1"/>
                </a:solidFill>
              </a:rPr>
              <a:t>und verwaltenden Bereich</a:t>
            </a:r>
          </a:p>
          <a:p>
            <a:pPr marL="285750" indent="-285750" eaLnBrk="1" fontAlgn="auto" hangingPunct="1"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endParaRPr lang="de-DE" sz="1800" b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800" b="0">
                <a:solidFill>
                  <a:schemeClr val="tx1"/>
                </a:solidFill>
              </a:rPr>
              <a:t>Berufsausbildungen im sozialen, technischen</a:t>
            </a:r>
            <a:br>
              <a:rPr lang="de-DE" sz="1800" b="0">
                <a:solidFill>
                  <a:schemeClr val="tx1"/>
                </a:solidFill>
              </a:rPr>
            </a:br>
            <a:r>
              <a:rPr lang="de-DE" sz="1800" b="0">
                <a:solidFill>
                  <a:schemeClr val="tx1"/>
                </a:solidFill>
              </a:rPr>
              <a:t>und handwerklichen Bereich</a:t>
            </a:r>
            <a:br>
              <a:rPr lang="de-DE" sz="1800" b="0">
                <a:solidFill>
                  <a:schemeClr val="tx1"/>
                </a:solidFill>
              </a:rPr>
            </a:br>
            <a:endParaRPr lang="de-DE" sz="1800" b="0">
              <a:solidFill>
                <a:schemeClr val="tx1"/>
              </a:solidFill>
            </a:endParaRPr>
          </a:p>
          <a:p>
            <a:pPr marL="285750" indent="-285750" eaLnBrk="1" fontAlgn="auto" hangingPunct="1"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800" b="0">
                <a:solidFill>
                  <a:schemeClr val="tx1"/>
                </a:solidFill>
              </a:rPr>
              <a:t>Besuch von weiterführenden Schulen </a:t>
            </a:r>
            <a:br>
              <a:rPr lang="de-DE" sz="1800" b="0">
                <a:solidFill>
                  <a:schemeClr val="tx1"/>
                </a:solidFill>
              </a:rPr>
            </a:br>
            <a:r>
              <a:rPr lang="de-DE" sz="1800" b="0">
                <a:solidFill>
                  <a:schemeClr val="tx1"/>
                </a:solidFill>
              </a:rPr>
              <a:t>z. B. Fachoberschule (FOS), Einführungsklasse am Gymnasium, Berufsfachschulen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9219" name="Textplatzhalter 2">
            <a:extLst>
              <a:ext uri="{FF2B5EF4-FFF2-40B4-BE49-F238E27FC236}">
                <a16:creationId xmlns:a16="http://schemas.microsoft.com/office/drawing/2014/main" id="{BDD22BF8-E23F-AB3B-ACD5-CA73CAB5C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7313" y="644525"/>
            <a:ext cx="6345237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de-DE" altLang="de-DE" sz="2600" b="1">
                <a:solidFill>
                  <a:srgbClr val="F26A1B"/>
                </a:solidFill>
                <a:latin typeface="Myriad Pro"/>
              </a:rPr>
              <a:t>Der Abschluss der Wirtschaftsschule</a:t>
            </a:r>
            <a:br>
              <a:rPr lang="de-DE" altLang="de-DE" sz="2600" b="1">
                <a:solidFill>
                  <a:srgbClr val="F26A1B"/>
                </a:solidFill>
                <a:latin typeface="Myriad Pro"/>
              </a:rPr>
            </a:br>
            <a:r>
              <a:rPr lang="de-DE" altLang="de-DE" sz="2600" b="1">
                <a:solidFill>
                  <a:srgbClr val="F26A1B"/>
                </a:solidFill>
                <a:latin typeface="Myriad Pro"/>
              </a:rPr>
              <a:t>bietet gute Voraussetzungen für:</a:t>
            </a:r>
          </a:p>
        </p:txBody>
      </p:sp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platzhalter 1">
            <a:extLst>
              <a:ext uri="{FF2B5EF4-FFF2-40B4-BE49-F238E27FC236}">
                <a16:creationId xmlns:a16="http://schemas.microsoft.com/office/drawing/2014/main" id="{DA7E5167-1ADE-01DF-35DE-2A9B38605EAE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627784" y="620688"/>
            <a:ext cx="6632798" cy="714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altLang="de-DE" sz="2600"/>
              <a:t>Einblicke in eines unserer </a:t>
            </a:r>
            <a:br>
              <a:rPr lang="de-DE" altLang="de-DE" sz="2600"/>
            </a:br>
            <a:r>
              <a:rPr lang="de-DE" altLang="de-DE" sz="2600">
                <a:solidFill>
                  <a:srgbClr val="ED6B1E"/>
                </a:solidFill>
              </a:rPr>
              <a:t>fünf</a:t>
            </a:r>
            <a:r>
              <a:rPr lang="de-DE" altLang="de-DE" sz="2600"/>
              <a:t> Übungsunternehmen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55DAAA2-1928-4AC6-B62C-57535484B8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28800"/>
            <a:ext cx="5400600" cy="471579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D1011F5-74C5-2ABD-6E02-B5227C3F6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3728" y="1844824"/>
            <a:ext cx="6552728" cy="3455838"/>
          </a:xfrm>
        </p:spPr>
        <p:txBody>
          <a:bodyPr>
            <a:normAutofit fontScale="92500"/>
          </a:bodyPr>
          <a:lstStyle/>
          <a:p>
            <a:pPr marL="736600" lvl="1" indent="-285750" eaLnBrk="1" fontAlgn="auto" hangingPunct="1">
              <a:lnSpc>
                <a:spcPct val="110000"/>
              </a:lnSpc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900"/>
              <a:t>Eigenverantwortliches Arbeiten</a:t>
            </a:r>
          </a:p>
          <a:p>
            <a:pPr marL="450850" lvl="1" eaLnBrk="1" fontAlgn="auto" hangingPunct="1">
              <a:lnSpc>
                <a:spcPct val="110000"/>
              </a:lnSpc>
              <a:spcAft>
                <a:spcPts val="0"/>
              </a:spcAft>
              <a:buClr>
                <a:srgbClr val="F26A1B"/>
              </a:buClr>
              <a:defRPr/>
            </a:pPr>
            <a:endParaRPr lang="de-DE" sz="1900"/>
          </a:p>
          <a:p>
            <a:pPr marL="736600" lvl="1" indent="-285750" eaLnBrk="1" fontAlgn="auto" hangingPunct="1">
              <a:lnSpc>
                <a:spcPct val="110000"/>
              </a:lnSpc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900" b="0"/>
              <a:t>Kooperation mit über 250 weiteren Übungsunternehmen</a:t>
            </a:r>
          </a:p>
          <a:p>
            <a:pPr marL="736600" lvl="1" indent="-285750" eaLnBrk="1" fontAlgn="auto" hangingPunct="1">
              <a:lnSpc>
                <a:spcPct val="110000"/>
              </a:lnSpc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endParaRPr lang="de-DE" sz="1900"/>
          </a:p>
          <a:p>
            <a:pPr marL="736600" lvl="1" indent="-285750" eaLnBrk="1" fontAlgn="auto" hangingPunct="1">
              <a:lnSpc>
                <a:spcPct val="110000"/>
              </a:lnSpc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900"/>
              <a:t>T</a:t>
            </a:r>
            <a:r>
              <a:rPr lang="de-DE" sz="1900" b="0"/>
              <a:t>heoretische Kenntnisse in praktischer Arbeit angewandt</a:t>
            </a:r>
          </a:p>
          <a:p>
            <a:pPr marL="450850" lvl="1" eaLnBrk="1" fontAlgn="auto" hangingPunct="1">
              <a:lnSpc>
                <a:spcPct val="110000"/>
              </a:lnSpc>
              <a:spcAft>
                <a:spcPts val="0"/>
              </a:spcAft>
              <a:buClr>
                <a:srgbClr val="F26A1B"/>
              </a:buClr>
              <a:defRPr/>
            </a:pPr>
            <a:endParaRPr lang="de-DE" sz="1900" b="0"/>
          </a:p>
          <a:p>
            <a:pPr marL="736600" lvl="1" indent="-285750" eaLnBrk="1" fontAlgn="auto" hangingPunct="1">
              <a:lnSpc>
                <a:spcPct val="110000"/>
              </a:lnSpc>
              <a:spcAft>
                <a:spcPts val="0"/>
              </a:spcAft>
              <a:buClr>
                <a:srgbClr val="F26A1B"/>
              </a:buClr>
              <a:buFont typeface="Arial" panose="020B0604020202020204" pitchFamily="34" charset="0"/>
              <a:buChar char="•"/>
              <a:defRPr/>
            </a:pPr>
            <a:r>
              <a:rPr lang="de-DE" sz="1900" b="0"/>
              <a:t>Durch fundierte Vorbildung kann Lehrzeit in kaufmännischen Berufen um bis zu ein Jahr verkürzt werden</a:t>
            </a:r>
            <a:endParaRPr lang="de-DE" sz="19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eaLnBrk="1" fontAlgn="auto" hangingPunct="1">
              <a:spcAft>
                <a:spcPts val="0"/>
              </a:spcAft>
              <a:buFont typeface="Wingdings" pitchFamily="2" charset="2"/>
              <a:buNone/>
              <a:defRPr/>
            </a:pPr>
            <a:endParaRPr lang="de-DE"/>
          </a:p>
        </p:txBody>
      </p:sp>
      <p:sp>
        <p:nvSpPr>
          <p:cNvPr id="17411" name="Textplatzhalter 2">
            <a:extLst>
              <a:ext uri="{FF2B5EF4-FFF2-40B4-BE49-F238E27FC236}">
                <a16:creationId xmlns:a16="http://schemas.microsoft.com/office/drawing/2014/main" id="{8DEC9ED9-5A96-8A36-B0F0-2A9C80DD2CE6}"/>
              </a:ext>
            </a:extLst>
          </p:cNvPr>
          <p:cNvSpPr>
            <a:spLocks noGrp="1" noChangeArrowheads="1"/>
          </p:cNvSpPr>
          <p:nvPr>
            <p:ph type="body" sz="quarter" idx="11"/>
          </p:nvPr>
        </p:nvSpPr>
        <p:spPr bwMode="auto">
          <a:xfrm>
            <a:off x="2627313" y="549275"/>
            <a:ext cx="6345237" cy="11509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de-DE" altLang="de-DE" sz="2600"/>
              <a:t>Besonderheit der Wirtschaftsschule:</a:t>
            </a:r>
            <a:br>
              <a:rPr lang="de-DE" altLang="de-DE" sz="2600"/>
            </a:br>
            <a:r>
              <a:rPr lang="de-DE" altLang="de-DE" sz="2600">
                <a:solidFill>
                  <a:srgbClr val="ED6B1E"/>
                </a:solidFill>
              </a:rPr>
              <a:t>Übungsunternehmen</a:t>
            </a:r>
          </a:p>
        </p:txBody>
      </p:sp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Larissa">
  <a:themeElements>
    <a:clrScheme name="RWS C.I.">
      <a:dk1>
        <a:sysClr val="windowText" lastClr="000000"/>
      </a:dk1>
      <a:lt1>
        <a:srgbClr val="E6EFF7"/>
      </a:lt1>
      <a:dk2>
        <a:srgbClr val="2A398C"/>
      </a:dk2>
      <a:lt2>
        <a:srgbClr val="E6EFF7"/>
      </a:lt2>
      <a:accent1>
        <a:srgbClr val="4F81BD"/>
      </a:accent1>
      <a:accent2>
        <a:srgbClr val="BF4F45"/>
      </a:accent2>
      <a:accent3>
        <a:srgbClr val="60A66B"/>
      </a:accent3>
      <a:accent4>
        <a:srgbClr val="8064A2"/>
      </a:accent4>
      <a:accent5>
        <a:srgbClr val="4BACC6"/>
      </a:accent5>
      <a:accent6>
        <a:srgbClr val="F79646"/>
      </a:accent6>
      <a:hlink>
        <a:srgbClr val="0367A6"/>
      </a:hlink>
      <a:folHlink>
        <a:srgbClr val="60A66B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0F02DAC75E0EA4EB010E34188FA6EDF" ma:contentTypeVersion="4" ma:contentTypeDescription="Ein neues Dokument erstellen." ma:contentTypeScope="" ma:versionID="7d22881912650b85f8dfaf710ef6193e">
  <xsd:schema xmlns:xsd="http://www.w3.org/2001/XMLSchema" xmlns:xs="http://www.w3.org/2001/XMLSchema" xmlns:p="http://schemas.microsoft.com/office/2006/metadata/properties" xmlns:ns2="11c81173-fae3-42d8-85db-2cf123965165" targetNamespace="http://schemas.microsoft.com/office/2006/metadata/properties" ma:root="true" ma:fieldsID="7f67ff379ac0f097b672cb0a56d132ba" ns2:_="">
    <xsd:import namespace="11c81173-fae3-42d8-85db-2cf12396516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c81173-fae3-42d8-85db-2cf1239651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FACC15D-A5F2-420A-9DD0-BC5D1FD2BF25}">
  <ds:schemaRefs>
    <ds:schemaRef ds:uri="11c81173-fae3-42d8-85db-2cf12396516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973C1D3-D73F-4385-94E1-BB59004C61F3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78738eb-f0c9-4e74-a63e-0a744b4efc11}" enabled="1" method="Standard" siteId="{a5942468-3c28-4461-ad2f-944ae7577ff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1166</Words>
  <Application>Microsoft Office PowerPoint</Application>
  <PresentationFormat>Bildschirmpräsentation (4:3)</PresentationFormat>
  <Paragraphs>136</Paragraphs>
  <Slides>21</Slides>
  <Notes>0</Notes>
  <HiddenSlides>5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7" baseType="lpstr">
      <vt:lpstr>Arial</vt:lpstr>
      <vt:lpstr>Calibri</vt:lpstr>
      <vt:lpstr>Myanmar Text</vt:lpstr>
      <vt:lpstr>Myriad Pro</vt:lpstr>
      <vt:lpstr>Wingdings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RWS Augsburg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Windows-Benutzer</dc:creator>
  <cp:lastModifiedBy>Reinhold Nietsch</cp:lastModifiedBy>
  <cp:revision>64</cp:revision>
  <cp:lastPrinted>2022-11-07T10:59:29Z</cp:lastPrinted>
  <dcterms:created xsi:type="dcterms:W3CDTF">2014-11-11T08:56:28Z</dcterms:created>
  <dcterms:modified xsi:type="dcterms:W3CDTF">2025-11-11T08:54:54Z</dcterms:modified>
</cp:coreProperties>
</file>